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Lst>
  <p:sldSz cx="18288000" cy="10287000"/>
  <p:notesSz cx="6858000" cy="9144000"/>
  <p:embeddedFontLst>
    <p:embeddedFont>
      <p:font typeface="The Seasons" charset="1" panose="00000000000000000000"/>
      <p:regular r:id="rId38"/>
    </p:embeddedFont>
    <p:embeddedFont>
      <p:font typeface="The Seasons Light" charset="1" panose="00000000000000000000"/>
      <p:regular r:id="rId39"/>
    </p:embeddedFont>
    <p:embeddedFont>
      <p:font typeface="The Seasons Bold" charset="1" panose="00000000000000000000"/>
      <p:regular r:id="rId40"/>
    </p:embeddedFont>
    <p:embeddedFont>
      <p:font typeface="Montserrat" charset="1" panose="00000500000000000000"/>
      <p:regular r:id="rId41"/>
    </p:embeddedFont>
    <p:embeddedFont>
      <p:font typeface="Montserrat Bold" charset="1" panose="00000800000000000000"/>
      <p:regular r:id="rId42"/>
    </p:embeddedFont>
    <p:embeddedFont>
      <p:font typeface="Montserrat Italics" charset="1" panose="00000500000000000000"/>
      <p:regular r:id="rId43"/>
    </p:embeddedFont>
    <p:embeddedFont>
      <p:font typeface="Rubik Semi-Bold" charset="1" panose="00000000000000000000"/>
      <p:regular r:id="rId44"/>
    </p:embeddedFont>
    <p:embeddedFont>
      <p:font typeface="Open Sans" charset="1" panose="020B0606030504020204"/>
      <p:regular r:id="rId4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21.png" Type="http://schemas.openxmlformats.org/officeDocument/2006/relationships/image"/><Relationship Id="rId5" Target="../media/image28.png" Type="http://schemas.openxmlformats.org/officeDocument/2006/relationships/image"/><Relationship Id="rId6" Target="../media/image29.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21.png" Type="http://schemas.openxmlformats.org/officeDocument/2006/relationships/image"/><Relationship Id="rId5" Target="../media/image28.png" Type="http://schemas.openxmlformats.org/officeDocument/2006/relationships/image"/><Relationship Id="rId6" Target="../media/image30.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21.png" Type="http://schemas.openxmlformats.org/officeDocument/2006/relationships/image"/><Relationship Id="rId5" Target="../media/image31.png" Type="http://schemas.openxmlformats.org/officeDocument/2006/relationships/image"/><Relationship Id="rId6" Target="../media/image32.png" Type="http://schemas.openxmlformats.org/officeDocument/2006/relationships/image"/><Relationship Id="rId7" Target="../media/image33.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21.png" Type="http://schemas.openxmlformats.org/officeDocument/2006/relationships/image"/><Relationship Id="rId5" Target="../media/image33.png" Type="http://schemas.openxmlformats.org/officeDocument/2006/relationships/image"/><Relationship Id="rId6" Target="../media/image34.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21.png" Type="http://schemas.openxmlformats.org/officeDocument/2006/relationships/image"/><Relationship Id="rId5" Target="../media/image33.png" Type="http://schemas.openxmlformats.org/officeDocument/2006/relationships/image"/><Relationship Id="rId6" Target="../media/image35.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21.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36.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11.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21.png" Type="http://schemas.openxmlformats.org/officeDocument/2006/relationships/image"/><Relationship Id="rId5" Target="../media/image28.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21.png" Type="http://schemas.openxmlformats.org/officeDocument/2006/relationships/image"/><Relationship Id="rId5" Target="../media/image28.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9.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21.png" Type="http://schemas.openxmlformats.org/officeDocument/2006/relationships/image"/><Relationship Id="rId5" Target="../media/image28.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21.png" Type="http://schemas.openxmlformats.org/officeDocument/2006/relationships/image"/><Relationship Id="rId5" Target="../media/image33.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21.png" Type="http://schemas.openxmlformats.org/officeDocument/2006/relationships/image"/><Relationship Id="rId5" Target="../media/image33.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11.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21.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9.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11.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37.png" Type="http://schemas.openxmlformats.org/officeDocument/2006/relationships/image"/><Relationship Id="rId5" Target="../media/image28.png" Type="http://schemas.openxmlformats.org/officeDocument/2006/relationships/image"/><Relationship Id="rId6" Target="../media/image38.png" Type="http://schemas.openxmlformats.org/officeDocument/2006/relationships/image"/><Relationship Id="rId7" Target="../media/image39.png" Type="http://schemas.openxmlformats.org/officeDocument/2006/relationships/image"/><Relationship Id="rId8" Target="../media/image40.png" Type="http://schemas.openxmlformats.org/officeDocument/2006/relationships/image"/><Relationship Id="rId9" Target="../media/image41.pn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37.png" Type="http://schemas.openxmlformats.org/officeDocument/2006/relationships/image"/><Relationship Id="rId5" Target="../media/image28.png" Type="http://schemas.openxmlformats.org/officeDocument/2006/relationships/image"/><Relationship Id="rId6" Target="../media/image42.png" Type="http://schemas.openxmlformats.org/officeDocument/2006/relationships/image"/><Relationship Id="rId7" Target="../media/image43.png" Type="http://schemas.openxmlformats.org/officeDocument/2006/relationships/image"/><Relationship Id="rId8" Target="../media/image44.png" Type="http://schemas.openxmlformats.org/officeDocument/2006/relationships/image"/><Relationship Id="rId9" Target="../media/image45.pn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21.png" Type="http://schemas.openxmlformats.org/officeDocument/2006/relationships/image"/><Relationship Id="rId5" Target="../media/image33.png" Type="http://schemas.openxmlformats.org/officeDocument/2006/relationships/image"/><Relationship Id="rId6" Target="../media/image46.png" Type="http://schemas.openxmlformats.org/officeDocument/2006/relationships/image"/><Relationship Id="rId7" Target="../media/image47.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10.pn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21.png" Type="http://schemas.openxmlformats.org/officeDocument/2006/relationships/image"/><Relationship Id="rId5" Target="../media/image33.png" Type="http://schemas.openxmlformats.org/officeDocument/2006/relationships/image"/><Relationship Id="rId6" Target="../media/image48.png" Type="http://schemas.openxmlformats.org/officeDocument/2006/relationships/image"/><Relationship Id="rId7" Target="../media/image49.png" Type="http://schemas.openxmlformats.org/officeDocument/2006/relationships/image"/><Relationship Id="rId8" Target="../media/image50.pn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9.png" Type="http://schemas.openxmlformats.org/officeDocument/2006/relationships/image"/><Relationship Id="rId5" Target="https://www.comexperu.org.pe/upload/articles/revista/agosto2024/index.html#p=37" TargetMode="External" Type="http://schemas.openxmlformats.org/officeDocument/2006/relationships/hyperlink"/></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51.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11.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12.png" Type="http://schemas.openxmlformats.org/officeDocument/2006/relationships/image"/><Relationship Id="rId5" Target="../media/image13.png" Type="http://schemas.openxmlformats.org/officeDocument/2006/relationships/image"/><Relationship Id="rId6" Target="../media/image14.svg" Type="http://schemas.openxmlformats.org/officeDocument/2006/relationships/image"/><Relationship Id="rId7" Target="../media/image15.png" Type="http://schemas.openxmlformats.org/officeDocument/2006/relationships/image"/><Relationship Id="rId8" Target="../media/image16.png" Type="http://schemas.openxmlformats.org/officeDocument/2006/relationships/image"/><Relationship Id="rId9" Target="../media/image17.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18.png" Type="http://schemas.openxmlformats.org/officeDocument/2006/relationships/image"/><Relationship Id="rId5" Target="../media/image19.png" Type="http://schemas.openxmlformats.org/officeDocument/2006/relationships/image"/><Relationship Id="rId6" Target="../media/image20.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11.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21.png" Type="http://schemas.openxmlformats.org/officeDocument/2006/relationships/image"/><Relationship Id="rId5" Target="../media/image22.png" Type="http://schemas.openxmlformats.org/officeDocument/2006/relationships/image"/><Relationship Id="rId6" Target="../media/image23.png" Type="http://schemas.openxmlformats.org/officeDocument/2006/relationships/image"/><Relationship Id="rId7" Target="../media/image24.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21.png" Type="http://schemas.openxmlformats.org/officeDocument/2006/relationships/image"/><Relationship Id="rId5" Target="../media/image25.png" Type="http://schemas.openxmlformats.org/officeDocument/2006/relationships/image"/><Relationship Id="rId6" Target="../media/image26.png" Type="http://schemas.openxmlformats.org/officeDocument/2006/relationships/image"/><Relationship Id="rId7" Target="../media/image27.png" Type="http://schemas.openxmlformats.org/officeDocument/2006/relationships/image"/><Relationship Id="rId8" Target="../media/image28.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FFAF6"/>
        </a:solidFill>
      </p:bgPr>
    </p:bg>
    <p:spTree>
      <p:nvGrpSpPr>
        <p:cNvPr id="1" name=""/>
        <p:cNvGrpSpPr/>
        <p:nvPr/>
      </p:nvGrpSpPr>
      <p:grpSpPr>
        <a:xfrm>
          <a:off x="0" y="0"/>
          <a:ext cx="0" cy="0"/>
          <a:chOff x="0" y="0"/>
          <a:chExt cx="0" cy="0"/>
        </a:xfrm>
      </p:grpSpPr>
      <p:sp>
        <p:nvSpPr>
          <p:cNvPr name="Freeform 2" id="2"/>
          <p:cNvSpPr/>
          <p:nvPr/>
        </p:nvSpPr>
        <p:spPr>
          <a:xfrm flipH="false" flipV="false" rot="-3312606">
            <a:off x="7993959" y="1136057"/>
            <a:ext cx="9354776" cy="3963023"/>
          </a:xfrm>
          <a:custGeom>
            <a:avLst/>
            <a:gdLst/>
            <a:ahLst/>
            <a:cxnLst/>
            <a:rect r="r" b="b" t="t" l="l"/>
            <a:pathLst>
              <a:path h="3963023" w="9354776">
                <a:moveTo>
                  <a:pt x="0" y="0"/>
                </a:moveTo>
                <a:lnTo>
                  <a:pt x="9354776" y="0"/>
                </a:lnTo>
                <a:lnTo>
                  <a:pt x="9354776" y="3963024"/>
                </a:lnTo>
                <a:lnTo>
                  <a:pt x="0" y="3963024"/>
                </a:lnTo>
                <a:lnTo>
                  <a:pt x="0" y="0"/>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516662" y="856368"/>
            <a:ext cx="14723973" cy="5273395"/>
          </a:xfrm>
          <a:prstGeom prst="rect">
            <a:avLst/>
          </a:prstGeom>
        </p:spPr>
        <p:txBody>
          <a:bodyPr anchor="t" rtlCol="false" tIns="0" lIns="0" bIns="0" rIns="0">
            <a:spAutoFit/>
          </a:bodyPr>
          <a:lstStyle/>
          <a:p>
            <a:pPr algn="l">
              <a:lnSpc>
                <a:spcPts val="10292"/>
              </a:lnSpc>
            </a:pPr>
            <a:r>
              <a:rPr lang="en-US" sz="9618">
                <a:solidFill>
                  <a:srgbClr val="000000"/>
                </a:solidFill>
                <a:latin typeface="The Seasons"/>
                <a:ea typeface="The Seasons"/>
                <a:cs typeface="The Seasons"/>
                <a:sym typeface="The Seasons"/>
              </a:rPr>
              <a:t>ESTRUCTURA ECONÓMICA Y DESARROLLO DEL PAÍS </a:t>
            </a:r>
          </a:p>
          <a:p>
            <a:pPr algn="l">
              <a:lnSpc>
                <a:spcPts val="10292"/>
              </a:lnSpc>
            </a:pPr>
            <a:r>
              <a:rPr lang="en-US" sz="9618">
                <a:solidFill>
                  <a:srgbClr val="000000"/>
                </a:solidFill>
                <a:latin typeface="The Seasons"/>
                <a:ea typeface="The Seasons"/>
                <a:cs typeface="The Seasons"/>
                <a:sym typeface="The Seasons"/>
              </a:rPr>
              <a:t>Y LA REGIÓN</a:t>
            </a:r>
          </a:p>
        </p:txBody>
      </p:sp>
      <p:sp>
        <p:nvSpPr>
          <p:cNvPr name="Freeform 4" id="4"/>
          <p:cNvSpPr/>
          <p:nvPr/>
        </p:nvSpPr>
        <p:spPr>
          <a:xfrm flipH="false" flipV="false" rot="0">
            <a:off x="-175126" y="5493507"/>
            <a:ext cx="18638252" cy="5176566"/>
          </a:xfrm>
          <a:custGeom>
            <a:avLst/>
            <a:gdLst/>
            <a:ahLst/>
            <a:cxnLst/>
            <a:rect r="r" b="b" t="t" l="l"/>
            <a:pathLst>
              <a:path h="5176566" w="18638252">
                <a:moveTo>
                  <a:pt x="0" y="0"/>
                </a:moveTo>
                <a:lnTo>
                  <a:pt x="18638252" y="0"/>
                </a:lnTo>
                <a:lnTo>
                  <a:pt x="18638252" y="5176565"/>
                </a:lnTo>
                <a:lnTo>
                  <a:pt x="0" y="5176565"/>
                </a:lnTo>
                <a:lnTo>
                  <a:pt x="0" y="0"/>
                </a:lnTo>
                <a:close/>
              </a:path>
            </a:pathLst>
          </a:custGeom>
          <a:blipFill>
            <a:blip r:embed="rId4"/>
            <a:stretch>
              <a:fillRect l="0" t="-60182" r="0" b="-52247"/>
            </a:stretch>
          </a:blipFill>
        </p:spPr>
      </p:sp>
      <p:sp>
        <p:nvSpPr>
          <p:cNvPr name="Freeform 5" id="5"/>
          <p:cNvSpPr/>
          <p:nvPr/>
        </p:nvSpPr>
        <p:spPr>
          <a:xfrm flipH="false" flipV="false" rot="-3312606">
            <a:off x="8302377" y="2369221"/>
            <a:ext cx="14138183" cy="5989448"/>
          </a:xfrm>
          <a:custGeom>
            <a:avLst/>
            <a:gdLst/>
            <a:ahLst/>
            <a:cxnLst/>
            <a:rect r="r" b="b" t="t" l="l"/>
            <a:pathLst>
              <a:path h="5989448" w="14138183">
                <a:moveTo>
                  <a:pt x="0" y="0"/>
                </a:moveTo>
                <a:lnTo>
                  <a:pt x="14138182" y="0"/>
                </a:lnTo>
                <a:lnTo>
                  <a:pt x="14138182" y="5989448"/>
                </a:lnTo>
                <a:lnTo>
                  <a:pt x="0" y="598944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16573186" y="-188"/>
            <a:ext cx="1714814" cy="2057776"/>
          </a:xfrm>
          <a:custGeom>
            <a:avLst/>
            <a:gdLst/>
            <a:ahLst/>
            <a:cxnLst/>
            <a:rect r="r" b="b" t="t" l="l"/>
            <a:pathLst>
              <a:path h="2057776" w="1714814">
                <a:moveTo>
                  <a:pt x="0" y="0"/>
                </a:moveTo>
                <a:lnTo>
                  <a:pt x="1714814" y="0"/>
                </a:lnTo>
                <a:lnTo>
                  <a:pt x="1714814" y="2057776"/>
                </a:lnTo>
                <a:lnTo>
                  <a:pt x="0" y="2057776"/>
                </a:lnTo>
                <a:lnTo>
                  <a:pt x="0" y="0"/>
                </a:lnTo>
                <a:close/>
              </a:path>
            </a:pathLst>
          </a:custGeom>
          <a:blipFill>
            <a:blip r:embed="rId7"/>
            <a:stretch>
              <a:fillRect l="0" t="0" r="0" b="0"/>
            </a:stretch>
          </a:blipFill>
        </p:spPr>
      </p:sp>
      <p:sp>
        <p:nvSpPr>
          <p:cNvPr name="TextBox 7" id="7"/>
          <p:cNvSpPr txBox="true"/>
          <p:nvPr/>
        </p:nvSpPr>
        <p:spPr>
          <a:xfrm rot="0">
            <a:off x="720912" y="6712729"/>
            <a:ext cx="6755726" cy="2280920"/>
          </a:xfrm>
          <a:prstGeom prst="rect">
            <a:avLst/>
          </a:prstGeom>
        </p:spPr>
        <p:txBody>
          <a:bodyPr anchor="t" rtlCol="false" tIns="0" lIns="0" bIns="0" rIns="0">
            <a:spAutoFit/>
          </a:bodyPr>
          <a:lstStyle/>
          <a:p>
            <a:pPr algn="l">
              <a:lnSpc>
                <a:spcPts val="3040"/>
              </a:lnSpc>
            </a:pPr>
            <a:r>
              <a:rPr lang="en-US" sz="2000" spc="350">
                <a:solidFill>
                  <a:srgbClr val="FFFFFF"/>
                </a:solidFill>
                <a:latin typeface="The Seasons"/>
                <a:ea typeface="The Seasons"/>
                <a:cs typeface="The Seasons"/>
                <a:sym typeface="The Seasons"/>
              </a:rPr>
              <a:t>Aumnos:</a:t>
            </a:r>
          </a:p>
          <a:p>
            <a:pPr algn="l">
              <a:lnSpc>
                <a:spcPts val="3040"/>
              </a:lnSpc>
            </a:pPr>
            <a:r>
              <a:rPr lang="en-US" sz="2000" spc="350">
                <a:solidFill>
                  <a:srgbClr val="FFFFFF"/>
                </a:solidFill>
                <a:latin typeface="The Seasons"/>
                <a:ea typeface="The Seasons"/>
                <a:cs typeface="The Seasons"/>
                <a:sym typeface="The Seasons"/>
              </a:rPr>
              <a:t>Julca Garcia Jhonatan Anibal</a:t>
            </a:r>
          </a:p>
          <a:p>
            <a:pPr algn="l">
              <a:lnSpc>
                <a:spcPts val="3040"/>
              </a:lnSpc>
            </a:pPr>
            <a:r>
              <a:rPr lang="en-US" sz="2000" spc="350">
                <a:solidFill>
                  <a:srgbClr val="FFFFFF"/>
                </a:solidFill>
                <a:latin typeface="The Seasons"/>
                <a:ea typeface="The Seasons"/>
                <a:cs typeface="The Seasons"/>
                <a:sym typeface="The Seasons"/>
              </a:rPr>
              <a:t>Claudio Montes Kevin Saith</a:t>
            </a:r>
          </a:p>
          <a:p>
            <a:pPr algn="l">
              <a:lnSpc>
                <a:spcPts val="3040"/>
              </a:lnSpc>
            </a:pPr>
            <a:r>
              <a:rPr lang="en-US" sz="2000" spc="350">
                <a:solidFill>
                  <a:srgbClr val="FFFFFF"/>
                </a:solidFill>
                <a:latin typeface="The Seasons"/>
                <a:ea typeface="The Seasons"/>
                <a:cs typeface="The Seasons"/>
                <a:sym typeface="The Seasons"/>
              </a:rPr>
              <a:t>Carbajal Herrera Luis Manuel</a:t>
            </a:r>
          </a:p>
          <a:p>
            <a:pPr algn="l">
              <a:lnSpc>
                <a:spcPts val="3040"/>
              </a:lnSpc>
            </a:pPr>
            <a:r>
              <a:rPr lang="en-US" sz="2000" spc="350">
                <a:solidFill>
                  <a:srgbClr val="FFFFFF"/>
                </a:solidFill>
                <a:latin typeface="The Seasons"/>
                <a:ea typeface="The Seasons"/>
                <a:cs typeface="The Seasons"/>
                <a:sym typeface="The Seasons"/>
              </a:rPr>
              <a:t>Romero Bardales Leonardo Josue</a:t>
            </a:r>
          </a:p>
          <a:p>
            <a:pPr algn="l">
              <a:lnSpc>
                <a:spcPts val="3040"/>
              </a:lnSpc>
            </a:pPr>
            <a:r>
              <a:rPr lang="en-US" sz="2000" spc="350">
                <a:solidFill>
                  <a:srgbClr val="FFFFFF"/>
                </a:solidFill>
                <a:latin typeface="The Seasons"/>
                <a:ea typeface="The Seasons"/>
                <a:cs typeface="The Seasons"/>
                <a:sym typeface="The Seasons"/>
              </a:rPr>
              <a:t>Rosas Lucas Fredhy Eduardo</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FF7F1"/>
        </a:solidFill>
      </p:bgPr>
    </p:bg>
    <p:spTree>
      <p:nvGrpSpPr>
        <p:cNvPr id="1" name=""/>
        <p:cNvGrpSpPr/>
        <p:nvPr/>
      </p:nvGrpSpPr>
      <p:grpSpPr>
        <a:xfrm>
          <a:off x="0" y="0"/>
          <a:ext cx="0" cy="0"/>
          <a:chOff x="0" y="0"/>
          <a:chExt cx="0" cy="0"/>
        </a:xfrm>
      </p:grpSpPr>
      <p:sp>
        <p:nvSpPr>
          <p:cNvPr name="Freeform 2" id="2"/>
          <p:cNvSpPr/>
          <p:nvPr/>
        </p:nvSpPr>
        <p:spPr>
          <a:xfrm flipH="true" flipV="false" rot="-4071795">
            <a:off x="13351079" y="818422"/>
            <a:ext cx="5878624" cy="2490399"/>
          </a:xfrm>
          <a:custGeom>
            <a:avLst/>
            <a:gdLst/>
            <a:ahLst/>
            <a:cxnLst/>
            <a:rect r="r" b="b" t="t" l="l"/>
            <a:pathLst>
              <a:path h="2490399" w="5878624">
                <a:moveTo>
                  <a:pt x="5878624" y="0"/>
                </a:moveTo>
                <a:lnTo>
                  <a:pt x="0" y="0"/>
                </a:lnTo>
                <a:lnTo>
                  <a:pt x="0" y="2490399"/>
                </a:lnTo>
                <a:lnTo>
                  <a:pt x="5878624" y="2490399"/>
                </a:lnTo>
                <a:lnTo>
                  <a:pt x="5878624" y="0"/>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9875818" y="1631950"/>
            <a:ext cx="13110984" cy="11628827"/>
          </a:xfrm>
          <a:custGeom>
            <a:avLst/>
            <a:gdLst/>
            <a:ahLst/>
            <a:cxnLst/>
            <a:rect r="r" b="b" t="t" l="l"/>
            <a:pathLst>
              <a:path h="11628827" w="13110984">
                <a:moveTo>
                  <a:pt x="0" y="0"/>
                </a:moveTo>
                <a:lnTo>
                  <a:pt x="13110984" y="0"/>
                </a:lnTo>
                <a:lnTo>
                  <a:pt x="13110984" y="11628827"/>
                </a:lnTo>
                <a:lnTo>
                  <a:pt x="0" y="11628827"/>
                </a:lnTo>
                <a:lnTo>
                  <a:pt x="0" y="0"/>
                </a:lnTo>
                <a:close/>
              </a:path>
            </a:pathLst>
          </a:custGeom>
          <a:blipFill>
            <a:blip r:embed="rId4"/>
            <a:stretch>
              <a:fillRect l="-33097" t="-26670" r="-35534" b="0"/>
            </a:stretch>
          </a:blipFill>
        </p:spPr>
      </p:sp>
      <p:sp>
        <p:nvSpPr>
          <p:cNvPr name="Freeform 4" id="4"/>
          <p:cNvSpPr/>
          <p:nvPr/>
        </p:nvSpPr>
        <p:spPr>
          <a:xfrm flipH="true" flipV="true" rot="-2109414">
            <a:off x="10632636" y="6407513"/>
            <a:ext cx="9654559" cy="4090022"/>
          </a:xfrm>
          <a:custGeom>
            <a:avLst/>
            <a:gdLst/>
            <a:ahLst/>
            <a:cxnLst/>
            <a:rect r="r" b="b" t="t" l="l"/>
            <a:pathLst>
              <a:path h="4090022" w="9654559">
                <a:moveTo>
                  <a:pt x="9654559" y="4090023"/>
                </a:moveTo>
                <a:lnTo>
                  <a:pt x="0" y="4090023"/>
                </a:lnTo>
                <a:lnTo>
                  <a:pt x="0" y="0"/>
                </a:lnTo>
                <a:lnTo>
                  <a:pt x="9654559" y="0"/>
                </a:lnTo>
                <a:lnTo>
                  <a:pt x="9654559" y="4090023"/>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5" id="5"/>
          <p:cNvGrpSpPr/>
          <p:nvPr/>
        </p:nvGrpSpPr>
        <p:grpSpPr>
          <a:xfrm rot="0">
            <a:off x="14363700" y="663293"/>
            <a:ext cx="3259928" cy="1937314"/>
            <a:chOff x="0" y="0"/>
            <a:chExt cx="1367703" cy="812800"/>
          </a:xfrm>
        </p:grpSpPr>
        <p:sp>
          <p:nvSpPr>
            <p:cNvPr name="Freeform 6" id="6"/>
            <p:cNvSpPr/>
            <p:nvPr/>
          </p:nvSpPr>
          <p:spPr>
            <a:xfrm flipH="false" flipV="false" rot="0">
              <a:off x="0" y="0"/>
              <a:ext cx="1367703" cy="812800"/>
            </a:xfrm>
            <a:custGeom>
              <a:avLst/>
              <a:gdLst/>
              <a:ahLst/>
              <a:cxnLst/>
              <a:rect r="r" b="b" t="t" l="l"/>
              <a:pathLst>
                <a:path h="812800" w="1367703">
                  <a:moveTo>
                    <a:pt x="54622" y="0"/>
                  </a:moveTo>
                  <a:lnTo>
                    <a:pt x="1313081" y="0"/>
                  </a:lnTo>
                  <a:cubicBezTo>
                    <a:pt x="1343248" y="0"/>
                    <a:pt x="1367703" y="24455"/>
                    <a:pt x="1367703" y="54622"/>
                  </a:cubicBezTo>
                  <a:lnTo>
                    <a:pt x="1367703" y="758178"/>
                  </a:lnTo>
                  <a:cubicBezTo>
                    <a:pt x="1367703" y="788345"/>
                    <a:pt x="1343248" y="812800"/>
                    <a:pt x="1313081" y="812800"/>
                  </a:cubicBezTo>
                  <a:lnTo>
                    <a:pt x="54622" y="812800"/>
                  </a:lnTo>
                  <a:cubicBezTo>
                    <a:pt x="24455" y="812800"/>
                    <a:pt x="0" y="788345"/>
                    <a:pt x="0" y="758178"/>
                  </a:cubicBezTo>
                  <a:lnTo>
                    <a:pt x="0" y="54622"/>
                  </a:lnTo>
                  <a:cubicBezTo>
                    <a:pt x="0" y="24455"/>
                    <a:pt x="24455" y="0"/>
                    <a:pt x="54622" y="0"/>
                  </a:cubicBezTo>
                  <a:close/>
                </a:path>
              </a:pathLst>
            </a:custGeom>
            <a:blipFill>
              <a:blip r:embed="rId5"/>
              <a:stretch>
                <a:fillRect l="0" t="-6090" r="0" b="-6090"/>
              </a:stretch>
            </a:blipFill>
          </p:spPr>
        </p:sp>
      </p:grpSp>
      <p:pic>
        <p:nvPicPr>
          <p:cNvPr name="Picture 7" id="7"/>
          <p:cNvPicPr>
            <a:picLocks noChangeAspect="true"/>
          </p:cNvPicPr>
          <p:nvPr/>
        </p:nvPicPr>
        <p:blipFill>
          <a:blip r:embed="rId6"/>
          <a:stretch>
            <a:fillRect/>
          </a:stretch>
        </p:blipFill>
        <p:spPr>
          <a:xfrm rot="0">
            <a:off x="-6467" y="1387820"/>
            <a:ext cx="12739789" cy="8683655"/>
          </a:xfrm>
          <a:prstGeom prst="rect">
            <a:avLst/>
          </a:prstGeom>
        </p:spPr>
      </p:pic>
      <p:sp>
        <p:nvSpPr>
          <p:cNvPr name="TextBox 8" id="8"/>
          <p:cNvSpPr txBox="true"/>
          <p:nvPr/>
        </p:nvSpPr>
        <p:spPr>
          <a:xfrm rot="0">
            <a:off x="1028700" y="942975"/>
            <a:ext cx="10642973" cy="698500"/>
          </a:xfrm>
          <a:prstGeom prst="rect">
            <a:avLst/>
          </a:prstGeom>
        </p:spPr>
        <p:txBody>
          <a:bodyPr anchor="t" rtlCol="false" tIns="0" lIns="0" bIns="0" rIns="0">
            <a:spAutoFit/>
          </a:bodyPr>
          <a:lstStyle/>
          <a:p>
            <a:pPr algn="l" marL="0" indent="0" lvl="0">
              <a:lnSpc>
                <a:spcPts val="5599"/>
              </a:lnSpc>
              <a:spcBef>
                <a:spcPct val="0"/>
              </a:spcBef>
            </a:pPr>
            <a:r>
              <a:rPr lang="en-US" b="true" sz="3999">
                <a:solidFill>
                  <a:srgbClr val="31356E"/>
                </a:solidFill>
                <a:latin typeface="The Seasons Bold"/>
                <a:ea typeface="The Seasons Bold"/>
                <a:cs typeface="The Seasons Bold"/>
                <a:sym typeface="The Seasons Bold"/>
              </a:rPr>
              <a:t>Distribución del PBI por sectores económicos</a:t>
            </a:r>
          </a:p>
        </p:txBody>
      </p:sp>
      <p:sp>
        <p:nvSpPr>
          <p:cNvPr name="TextBox 9" id="9"/>
          <p:cNvSpPr txBox="true"/>
          <p:nvPr/>
        </p:nvSpPr>
        <p:spPr>
          <a:xfrm rot="0">
            <a:off x="8069235" y="9220200"/>
            <a:ext cx="1806582" cy="412696"/>
          </a:xfrm>
          <a:prstGeom prst="rect">
            <a:avLst/>
          </a:prstGeom>
        </p:spPr>
        <p:txBody>
          <a:bodyPr anchor="t" rtlCol="false" tIns="0" lIns="0" bIns="0" rIns="0">
            <a:spAutoFit/>
          </a:bodyPr>
          <a:lstStyle/>
          <a:p>
            <a:pPr algn="l" marL="0" indent="0" lvl="0">
              <a:lnSpc>
                <a:spcPts val="3499"/>
              </a:lnSpc>
              <a:spcBef>
                <a:spcPct val="0"/>
              </a:spcBef>
            </a:pPr>
            <a:r>
              <a:rPr lang="en-US" sz="2499">
                <a:solidFill>
                  <a:srgbClr val="05B4F7"/>
                </a:solidFill>
                <a:latin typeface="Montserrat"/>
                <a:ea typeface="Montserrat"/>
                <a:cs typeface="Montserrat"/>
                <a:sym typeface="Montserrat"/>
              </a:rPr>
              <a:t>INEI - 2023</a:t>
            </a:r>
          </a:p>
        </p:txBody>
      </p:sp>
      <p:grpSp>
        <p:nvGrpSpPr>
          <p:cNvPr name="Group 10" id="10"/>
          <p:cNvGrpSpPr/>
          <p:nvPr/>
        </p:nvGrpSpPr>
        <p:grpSpPr>
          <a:xfrm rot="0">
            <a:off x="10623085" y="2063622"/>
            <a:ext cx="3217986" cy="1315896"/>
            <a:chOff x="0" y="0"/>
            <a:chExt cx="847536" cy="346573"/>
          </a:xfrm>
        </p:grpSpPr>
        <p:sp>
          <p:nvSpPr>
            <p:cNvPr name="Freeform 11" id="11"/>
            <p:cNvSpPr/>
            <p:nvPr/>
          </p:nvSpPr>
          <p:spPr>
            <a:xfrm flipH="false" flipV="false" rot="0">
              <a:off x="0" y="0"/>
              <a:ext cx="847535" cy="346573"/>
            </a:xfrm>
            <a:custGeom>
              <a:avLst/>
              <a:gdLst/>
              <a:ahLst/>
              <a:cxnLst/>
              <a:rect r="r" b="b" t="t" l="l"/>
              <a:pathLst>
                <a:path h="346573" w="847535">
                  <a:moveTo>
                    <a:pt x="122697" y="0"/>
                  </a:moveTo>
                  <a:lnTo>
                    <a:pt x="724838" y="0"/>
                  </a:lnTo>
                  <a:cubicBezTo>
                    <a:pt x="792602" y="0"/>
                    <a:pt x="847535" y="54933"/>
                    <a:pt x="847535" y="122697"/>
                  </a:cubicBezTo>
                  <a:lnTo>
                    <a:pt x="847535" y="223876"/>
                  </a:lnTo>
                  <a:cubicBezTo>
                    <a:pt x="847535" y="291640"/>
                    <a:pt x="792602" y="346573"/>
                    <a:pt x="724838" y="346573"/>
                  </a:cubicBezTo>
                  <a:lnTo>
                    <a:pt x="122697" y="346573"/>
                  </a:lnTo>
                  <a:cubicBezTo>
                    <a:pt x="54933" y="346573"/>
                    <a:pt x="0" y="291640"/>
                    <a:pt x="0" y="223876"/>
                  </a:cubicBezTo>
                  <a:lnTo>
                    <a:pt x="0" y="122697"/>
                  </a:lnTo>
                  <a:cubicBezTo>
                    <a:pt x="0" y="54933"/>
                    <a:pt x="54933" y="0"/>
                    <a:pt x="122697" y="0"/>
                  </a:cubicBezTo>
                  <a:close/>
                </a:path>
              </a:pathLst>
            </a:custGeom>
            <a:solidFill>
              <a:srgbClr val="00E3B8"/>
            </a:solidFill>
          </p:spPr>
        </p:sp>
        <p:sp>
          <p:nvSpPr>
            <p:cNvPr name="TextBox 12" id="12"/>
            <p:cNvSpPr txBox="true"/>
            <p:nvPr/>
          </p:nvSpPr>
          <p:spPr>
            <a:xfrm>
              <a:off x="0" y="-38100"/>
              <a:ext cx="847536" cy="384673"/>
            </a:xfrm>
            <a:prstGeom prst="rect">
              <a:avLst/>
            </a:prstGeom>
          </p:spPr>
          <p:txBody>
            <a:bodyPr anchor="ctr" rtlCol="false" tIns="50800" lIns="50800" bIns="50800" rIns="50800"/>
            <a:lstStyle/>
            <a:p>
              <a:pPr algn="ctr">
                <a:lnSpc>
                  <a:spcPts val="3499"/>
                </a:lnSpc>
              </a:pPr>
              <a:r>
                <a:rPr lang="en-US" sz="2499" b="true">
                  <a:solidFill>
                    <a:srgbClr val="31356E"/>
                  </a:solidFill>
                  <a:latin typeface="Montserrat Bold"/>
                  <a:ea typeface="Montserrat Bold"/>
                  <a:cs typeface="Montserrat Bold"/>
                  <a:sym typeface="Montserrat Bold"/>
                </a:rPr>
                <a:t>PBI 2023</a:t>
              </a:r>
            </a:p>
            <a:p>
              <a:pPr algn="ctr">
                <a:lnSpc>
                  <a:spcPts val="3499"/>
                </a:lnSpc>
              </a:pPr>
              <a:r>
                <a:rPr lang="en-US" sz="2499" b="true">
                  <a:solidFill>
                    <a:srgbClr val="31356E"/>
                  </a:solidFill>
                  <a:latin typeface="Montserrat Bold"/>
                  <a:ea typeface="Montserrat Bold"/>
                  <a:cs typeface="Montserrat Bold"/>
                  <a:sym typeface="Montserrat Bold"/>
                </a:rPr>
                <a:t>S/ 563 784 379 000</a:t>
              </a:r>
            </a:p>
            <a:p>
              <a:pPr algn="ctr">
                <a:lnSpc>
                  <a:spcPts val="2100"/>
                </a:lnSpc>
              </a:pPr>
              <a:r>
                <a:rPr lang="en-US" sz="1500" i="true">
                  <a:solidFill>
                    <a:srgbClr val="31356E"/>
                  </a:solidFill>
                  <a:latin typeface="Montserrat Italics"/>
                  <a:ea typeface="Montserrat Italics"/>
                  <a:cs typeface="Montserrat Italics"/>
                  <a:sym typeface="Montserrat Italics"/>
                </a:rPr>
                <a:t>Fuente: INEI</a:t>
              </a:r>
            </a:p>
          </p:txBody>
        </p:sp>
      </p:gr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FF7F1"/>
        </a:solidFill>
      </p:bgPr>
    </p:bg>
    <p:spTree>
      <p:nvGrpSpPr>
        <p:cNvPr id="1" name=""/>
        <p:cNvGrpSpPr/>
        <p:nvPr/>
      </p:nvGrpSpPr>
      <p:grpSpPr>
        <a:xfrm>
          <a:off x="0" y="0"/>
          <a:ext cx="0" cy="0"/>
          <a:chOff x="0" y="0"/>
          <a:chExt cx="0" cy="0"/>
        </a:xfrm>
      </p:grpSpPr>
      <p:sp>
        <p:nvSpPr>
          <p:cNvPr name="Freeform 2" id="2"/>
          <p:cNvSpPr/>
          <p:nvPr/>
        </p:nvSpPr>
        <p:spPr>
          <a:xfrm flipH="true" flipV="false" rot="-4071795">
            <a:off x="13351079" y="818422"/>
            <a:ext cx="5878624" cy="2490399"/>
          </a:xfrm>
          <a:custGeom>
            <a:avLst/>
            <a:gdLst/>
            <a:ahLst/>
            <a:cxnLst/>
            <a:rect r="r" b="b" t="t" l="l"/>
            <a:pathLst>
              <a:path h="2490399" w="5878624">
                <a:moveTo>
                  <a:pt x="5878624" y="0"/>
                </a:moveTo>
                <a:lnTo>
                  <a:pt x="0" y="0"/>
                </a:lnTo>
                <a:lnTo>
                  <a:pt x="0" y="2490399"/>
                </a:lnTo>
                <a:lnTo>
                  <a:pt x="5878624" y="2490399"/>
                </a:lnTo>
                <a:lnTo>
                  <a:pt x="5878624" y="0"/>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1476018" y="2448379"/>
            <a:ext cx="13110984" cy="11628827"/>
          </a:xfrm>
          <a:custGeom>
            <a:avLst/>
            <a:gdLst/>
            <a:ahLst/>
            <a:cxnLst/>
            <a:rect r="r" b="b" t="t" l="l"/>
            <a:pathLst>
              <a:path h="11628827" w="13110984">
                <a:moveTo>
                  <a:pt x="0" y="0"/>
                </a:moveTo>
                <a:lnTo>
                  <a:pt x="13110984" y="0"/>
                </a:lnTo>
                <a:lnTo>
                  <a:pt x="13110984" y="11628826"/>
                </a:lnTo>
                <a:lnTo>
                  <a:pt x="0" y="11628826"/>
                </a:lnTo>
                <a:lnTo>
                  <a:pt x="0" y="0"/>
                </a:lnTo>
                <a:close/>
              </a:path>
            </a:pathLst>
          </a:custGeom>
          <a:blipFill>
            <a:blip r:embed="rId4"/>
            <a:stretch>
              <a:fillRect l="-33097" t="-26670" r="-35534" b="0"/>
            </a:stretch>
          </a:blipFill>
        </p:spPr>
      </p:sp>
      <p:sp>
        <p:nvSpPr>
          <p:cNvPr name="Freeform 4" id="4"/>
          <p:cNvSpPr/>
          <p:nvPr/>
        </p:nvSpPr>
        <p:spPr>
          <a:xfrm flipH="true" flipV="true" rot="-2109414">
            <a:off x="10632636" y="6407513"/>
            <a:ext cx="9654559" cy="4090022"/>
          </a:xfrm>
          <a:custGeom>
            <a:avLst/>
            <a:gdLst/>
            <a:ahLst/>
            <a:cxnLst/>
            <a:rect r="r" b="b" t="t" l="l"/>
            <a:pathLst>
              <a:path h="4090022" w="9654559">
                <a:moveTo>
                  <a:pt x="9654559" y="4090023"/>
                </a:moveTo>
                <a:lnTo>
                  <a:pt x="0" y="4090023"/>
                </a:lnTo>
                <a:lnTo>
                  <a:pt x="0" y="0"/>
                </a:lnTo>
                <a:lnTo>
                  <a:pt x="9654559" y="0"/>
                </a:lnTo>
                <a:lnTo>
                  <a:pt x="9654559" y="4090023"/>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5" id="5"/>
          <p:cNvGrpSpPr/>
          <p:nvPr/>
        </p:nvGrpSpPr>
        <p:grpSpPr>
          <a:xfrm rot="0">
            <a:off x="14363700" y="663293"/>
            <a:ext cx="3259928" cy="1937314"/>
            <a:chOff x="0" y="0"/>
            <a:chExt cx="1367703" cy="812800"/>
          </a:xfrm>
        </p:grpSpPr>
        <p:sp>
          <p:nvSpPr>
            <p:cNvPr name="Freeform 6" id="6"/>
            <p:cNvSpPr/>
            <p:nvPr/>
          </p:nvSpPr>
          <p:spPr>
            <a:xfrm flipH="false" flipV="false" rot="0">
              <a:off x="0" y="0"/>
              <a:ext cx="1367703" cy="812800"/>
            </a:xfrm>
            <a:custGeom>
              <a:avLst/>
              <a:gdLst/>
              <a:ahLst/>
              <a:cxnLst/>
              <a:rect r="r" b="b" t="t" l="l"/>
              <a:pathLst>
                <a:path h="812800" w="1367703">
                  <a:moveTo>
                    <a:pt x="54622" y="0"/>
                  </a:moveTo>
                  <a:lnTo>
                    <a:pt x="1313081" y="0"/>
                  </a:lnTo>
                  <a:cubicBezTo>
                    <a:pt x="1343248" y="0"/>
                    <a:pt x="1367703" y="24455"/>
                    <a:pt x="1367703" y="54622"/>
                  </a:cubicBezTo>
                  <a:lnTo>
                    <a:pt x="1367703" y="758178"/>
                  </a:lnTo>
                  <a:cubicBezTo>
                    <a:pt x="1367703" y="788345"/>
                    <a:pt x="1343248" y="812800"/>
                    <a:pt x="1313081" y="812800"/>
                  </a:cubicBezTo>
                  <a:lnTo>
                    <a:pt x="54622" y="812800"/>
                  </a:lnTo>
                  <a:cubicBezTo>
                    <a:pt x="24455" y="812800"/>
                    <a:pt x="0" y="788345"/>
                    <a:pt x="0" y="758178"/>
                  </a:cubicBezTo>
                  <a:lnTo>
                    <a:pt x="0" y="54622"/>
                  </a:lnTo>
                  <a:cubicBezTo>
                    <a:pt x="0" y="24455"/>
                    <a:pt x="24455" y="0"/>
                    <a:pt x="54622" y="0"/>
                  </a:cubicBezTo>
                  <a:close/>
                </a:path>
              </a:pathLst>
            </a:custGeom>
            <a:blipFill>
              <a:blip r:embed="rId5"/>
              <a:stretch>
                <a:fillRect l="0" t="-6090" r="0" b="-6090"/>
              </a:stretch>
            </a:blipFill>
          </p:spPr>
        </p:sp>
      </p:grpSp>
      <p:sp>
        <p:nvSpPr>
          <p:cNvPr name="TextBox 7" id="7"/>
          <p:cNvSpPr txBox="true"/>
          <p:nvPr/>
        </p:nvSpPr>
        <p:spPr>
          <a:xfrm rot="0">
            <a:off x="1028700" y="942975"/>
            <a:ext cx="11264350" cy="697553"/>
          </a:xfrm>
          <a:prstGeom prst="rect">
            <a:avLst/>
          </a:prstGeom>
        </p:spPr>
        <p:txBody>
          <a:bodyPr anchor="t" rtlCol="false" tIns="0" lIns="0" bIns="0" rIns="0">
            <a:spAutoFit/>
          </a:bodyPr>
          <a:lstStyle/>
          <a:p>
            <a:pPr algn="l" marL="0" indent="0" lvl="0">
              <a:lnSpc>
                <a:spcPts val="5599"/>
              </a:lnSpc>
              <a:spcBef>
                <a:spcPct val="0"/>
              </a:spcBef>
            </a:pPr>
            <a:r>
              <a:rPr lang="en-US" b="true" sz="3999">
                <a:solidFill>
                  <a:srgbClr val="564484"/>
                </a:solidFill>
                <a:latin typeface="The Seasons Bold"/>
                <a:ea typeface="The Seasons Bold"/>
                <a:cs typeface="The Seasons Bold"/>
                <a:sym typeface="The Seasons Bold"/>
              </a:rPr>
              <a:t>Distribución del PBI por actividades económicas</a:t>
            </a:r>
          </a:p>
        </p:txBody>
      </p:sp>
      <p:pic>
        <p:nvPicPr>
          <p:cNvPr name="Picture 8" id="8"/>
          <p:cNvPicPr>
            <a:picLocks noChangeAspect="true"/>
          </p:cNvPicPr>
          <p:nvPr/>
        </p:nvPicPr>
        <p:blipFill>
          <a:blip r:embed="rId6"/>
          <a:stretch>
            <a:fillRect/>
          </a:stretch>
        </p:blipFill>
        <p:spPr>
          <a:xfrm rot="0">
            <a:off x="-182659" y="903250"/>
            <a:ext cx="14536313" cy="9566410"/>
          </a:xfrm>
          <a:prstGeom prst="rect">
            <a:avLst/>
          </a:prstGeom>
        </p:spPr>
      </p:pic>
      <p:sp>
        <p:nvSpPr>
          <p:cNvPr name="TextBox 9" id="9"/>
          <p:cNvSpPr txBox="true"/>
          <p:nvPr/>
        </p:nvSpPr>
        <p:spPr>
          <a:xfrm rot="0">
            <a:off x="9972168" y="9333246"/>
            <a:ext cx="1806582" cy="412696"/>
          </a:xfrm>
          <a:prstGeom prst="rect">
            <a:avLst/>
          </a:prstGeom>
        </p:spPr>
        <p:txBody>
          <a:bodyPr anchor="t" rtlCol="false" tIns="0" lIns="0" bIns="0" rIns="0">
            <a:spAutoFit/>
          </a:bodyPr>
          <a:lstStyle/>
          <a:p>
            <a:pPr algn="l" marL="0" indent="0" lvl="0">
              <a:lnSpc>
                <a:spcPts val="3499"/>
              </a:lnSpc>
              <a:spcBef>
                <a:spcPct val="0"/>
              </a:spcBef>
            </a:pPr>
            <a:r>
              <a:rPr lang="en-US" sz="2499">
                <a:solidFill>
                  <a:srgbClr val="05B4F7"/>
                </a:solidFill>
                <a:latin typeface="Montserrat"/>
                <a:ea typeface="Montserrat"/>
                <a:cs typeface="Montserrat"/>
                <a:sym typeface="Montserrat"/>
              </a:rPr>
              <a:t>INEI - 2023</a:t>
            </a:r>
          </a:p>
        </p:txBody>
      </p:sp>
      <p:grpSp>
        <p:nvGrpSpPr>
          <p:cNvPr name="Group 10" id="10"/>
          <p:cNvGrpSpPr/>
          <p:nvPr/>
        </p:nvGrpSpPr>
        <p:grpSpPr>
          <a:xfrm rot="0">
            <a:off x="12092677" y="3123669"/>
            <a:ext cx="3217986" cy="1315896"/>
            <a:chOff x="0" y="0"/>
            <a:chExt cx="847536" cy="346573"/>
          </a:xfrm>
        </p:grpSpPr>
        <p:sp>
          <p:nvSpPr>
            <p:cNvPr name="Freeform 11" id="11"/>
            <p:cNvSpPr/>
            <p:nvPr/>
          </p:nvSpPr>
          <p:spPr>
            <a:xfrm flipH="false" flipV="false" rot="0">
              <a:off x="0" y="0"/>
              <a:ext cx="847535" cy="346573"/>
            </a:xfrm>
            <a:custGeom>
              <a:avLst/>
              <a:gdLst/>
              <a:ahLst/>
              <a:cxnLst/>
              <a:rect r="r" b="b" t="t" l="l"/>
              <a:pathLst>
                <a:path h="346573" w="847535">
                  <a:moveTo>
                    <a:pt x="122697" y="0"/>
                  </a:moveTo>
                  <a:lnTo>
                    <a:pt x="724838" y="0"/>
                  </a:lnTo>
                  <a:cubicBezTo>
                    <a:pt x="792602" y="0"/>
                    <a:pt x="847535" y="54933"/>
                    <a:pt x="847535" y="122697"/>
                  </a:cubicBezTo>
                  <a:lnTo>
                    <a:pt x="847535" y="223876"/>
                  </a:lnTo>
                  <a:cubicBezTo>
                    <a:pt x="847535" y="291640"/>
                    <a:pt x="792602" y="346573"/>
                    <a:pt x="724838" y="346573"/>
                  </a:cubicBezTo>
                  <a:lnTo>
                    <a:pt x="122697" y="346573"/>
                  </a:lnTo>
                  <a:cubicBezTo>
                    <a:pt x="54933" y="346573"/>
                    <a:pt x="0" y="291640"/>
                    <a:pt x="0" y="223876"/>
                  </a:cubicBezTo>
                  <a:lnTo>
                    <a:pt x="0" y="122697"/>
                  </a:lnTo>
                  <a:cubicBezTo>
                    <a:pt x="0" y="54933"/>
                    <a:pt x="54933" y="0"/>
                    <a:pt x="122697" y="0"/>
                  </a:cubicBezTo>
                  <a:close/>
                </a:path>
              </a:pathLst>
            </a:custGeom>
            <a:solidFill>
              <a:srgbClr val="00E3B8"/>
            </a:solidFill>
          </p:spPr>
        </p:sp>
        <p:sp>
          <p:nvSpPr>
            <p:cNvPr name="TextBox 12" id="12"/>
            <p:cNvSpPr txBox="true"/>
            <p:nvPr/>
          </p:nvSpPr>
          <p:spPr>
            <a:xfrm>
              <a:off x="0" y="-38100"/>
              <a:ext cx="847536" cy="384673"/>
            </a:xfrm>
            <a:prstGeom prst="rect">
              <a:avLst/>
            </a:prstGeom>
          </p:spPr>
          <p:txBody>
            <a:bodyPr anchor="ctr" rtlCol="false" tIns="50800" lIns="50800" bIns="50800" rIns="50800"/>
            <a:lstStyle/>
            <a:p>
              <a:pPr algn="ctr">
                <a:lnSpc>
                  <a:spcPts val="3499"/>
                </a:lnSpc>
              </a:pPr>
              <a:r>
                <a:rPr lang="en-US" sz="2499" b="true">
                  <a:solidFill>
                    <a:srgbClr val="31356E"/>
                  </a:solidFill>
                  <a:latin typeface="Montserrat Bold"/>
                  <a:ea typeface="Montserrat Bold"/>
                  <a:cs typeface="Montserrat Bold"/>
                  <a:sym typeface="Montserrat Bold"/>
                </a:rPr>
                <a:t>PBI 2023</a:t>
              </a:r>
            </a:p>
            <a:p>
              <a:pPr algn="ctr">
                <a:lnSpc>
                  <a:spcPts val="3499"/>
                </a:lnSpc>
              </a:pPr>
              <a:r>
                <a:rPr lang="en-US" sz="2499" b="true">
                  <a:solidFill>
                    <a:srgbClr val="31356E"/>
                  </a:solidFill>
                  <a:latin typeface="Montserrat Bold"/>
                  <a:ea typeface="Montserrat Bold"/>
                  <a:cs typeface="Montserrat Bold"/>
                  <a:sym typeface="Montserrat Bold"/>
                </a:rPr>
                <a:t>S/ 563 784 379 000</a:t>
              </a:r>
            </a:p>
            <a:p>
              <a:pPr algn="ctr">
                <a:lnSpc>
                  <a:spcPts val="2100"/>
                </a:lnSpc>
              </a:pPr>
              <a:r>
                <a:rPr lang="en-US" sz="1500" i="true">
                  <a:solidFill>
                    <a:srgbClr val="31356E"/>
                  </a:solidFill>
                  <a:latin typeface="Montserrat Italics"/>
                  <a:ea typeface="Montserrat Italics"/>
                  <a:cs typeface="Montserrat Italics"/>
                  <a:sym typeface="Montserrat Italics"/>
                </a:rPr>
                <a:t>Fuente: INEI</a:t>
              </a:r>
            </a:p>
          </p:txBody>
        </p:sp>
      </p:gr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FF7F1"/>
        </a:solidFill>
      </p:bgPr>
    </p:bg>
    <p:spTree>
      <p:nvGrpSpPr>
        <p:cNvPr id="1" name=""/>
        <p:cNvGrpSpPr/>
        <p:nvPr/>
      </p:nvGrpSpPr>
      <p:grpSpPr>
        <a:xfrm>
          <a:off x="0" y="0"/>
          <a:ext cx="0" cy="0"/>
          <a:chOff x="0" y="0"/>
          <a:chExt cx="0" cy="0"/>
        </a:xfrm>
      </p:grpSpPr>
      <p:sp>
        <p:nvSpPr>
          <p:cNvPr name="Freeform 2" id="2"/>
          <p:cNvSpPr/>
          <p:nvPr/>
        </p:nvSpPr>
        <p:spPr>
          <a:xfrm flipH="true" flipV="false" rot="-4071795">
            <a:off x="13351079" y="818422"/>
            <a:ext cx="5878624" cy="2490399"/>
          </a:xfrm>
          <a:custGeom>
            <a:avLst/>
            <a:gdLst/>
            <a:ahLst/>
            <a:cxnLst/>
            <a:rect r="r" b="b" t="t" l="l"/>
            <a:pathLst>
              <a:path h="2490399" w="5878624">
                <a:moveTo>
                  <a:pt x="5878624" y="0"/>
                </a:moveTo>
                <a:lnTo>
                  <a:pt x="0" y="0"/>
                </a:lnTo>
                <a:lnTo>
                  <a:pt x="0" y="2490399"/>
                </a:lnTo>
                <a:lnTo>
                  <a:pt x="5878624" y="2490399"/>
                </a:lnTo>
                <a:lnTo>
                  <a:pt x="5878624" y="0"/>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9875818" y="1631950"/>
            <a:ext cx="13110984" cy="11628827"/>
          </a:xfrm>
          <a:custGeom>
            <a:avLst/>
            <a:gdLst/>
            <a:ahLst/>
            <a:cxnLst/>
            <a:rect r="r" b="b" t="t" l="l"/>
            <a:pathLst>
              <a:path h="11628827" w="13110984">
                <a:moveTo>
                  <a:pt x="0" y="0"/>
                </a:moveTo>
                <a:lnTo>
                  <a:pt x="13110984" y="0"/>
                </a:lnTo>
                <a:lnTo>
                  <a:pt x="13110984" y="11628827"/>
                </a:lnTo>
                <a:lnTo>
                  <a:pt x="0" y="11628827"/>
                </a:lnTo>
                <a:lnTo>
                  <a:pt x="0" y="0"/>
                </a:lnTo>
                <a:close/>
              </a:path>
            </a:pathLst>
          </a:custGeom>
          <a:blipFill>
            <a:blip r:embed="rId4"/>
            <a:stretch>
              <a:fillRect l="-33097" t="-26670" r="-35534" b="0"/>
            </a:stretch>
          </a:blipFill>
        </p:spPr>
      </p:sp>
      <p:sp>
        <p:nvSpPr>
          <p:cNvPr name="Freeform 4" id="4"/>
          <p:cNvSpPr/>
          <p:nvPr/>
        </p:nvSpPr>
        <p:spPr>
          <a:xfrm flipH="true" flipV="true" rot="-2109414">
            <a:off x="10632636" y="6407513"/>
            <a:ext cx="9654559" cy="4090022"/>
          </a:xfrm>
          <a:custGeom>
            <a:avLst/>
            <a:gdLst/>
            <a:ahLst/>
            <a:cxnLst/>
            <a:rect r="r" b="b" t="t" l="l"/>
            <a:pathLst>
              <a:path h="4090022" w="9654559">
                <a:moveTo>
                  <a:pt x="9654559" y="4090023"/>
                </a:moveTo>
                <a:lnTo>
                  <a:pt x="0" y="4090023"/>
                </a:lnTo>
                <a:lnTo>
                  <a:pt x="0" y="0"/>
                </a:lnTo>
                <a:lnTo>
                  <a:pt x="9654559" y="0"/>
                </a:lnTo>
                <a:lnTo>
                  <a:pt x="9654559" y="4090023"/>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5" id="5"/>
          <p:cNvGrpSpPr/>
          <p:nvPr/>
        </p:nvGrpSpPr>
        <p:grpSpPr>
          <a:xfrm rot="0">
            <a:off x="1319971" y="4534871"/>
            <a:ext cx="4261658" cy="4261658"/>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1783" y="0"/>
                  </a:moveTo>
                  <a:lnTo>
                    <a:pt x="771017" y="0"/>
                  </a:lnTo>
                  <a:cubicBezTo>
                    <a:pt x="794093" y="0"/>
                    <a:pt x="812800" y="18707"/>
                    <a:pt x="812800" y="41783"/>
                  </a:cubicBezTo>
                  <a:lnTo>
                    <a:pt x="812800" y="771017"/>
                  </a:lnTo>
                  <a:cubicBezTo>
                    <a:pt x="812800" y="794093"/>
                    <a:pt x="794093" y="812800"/>
                    <a:pt x="771017" y="812800"/>
                  </a:cubicBezTo>
                  <a:lnTo>
                    <a:pt x="41783" y="812800"/>
                  </a:lnTo>
                  <a:cubicBezTo>
                    <a:pt x="18707" y="812800"/>
                    <a:pt x="0" y="794093"/>
                    <a:pt x="0" y="771017"/>
                  </a:cubicBezTo>
                  <a:lnTo>
                    <a:pt x="0" y="41783"/>
                  </a:lnTo>
                  <a:cubicBezTo>
                    <a:pt x="0" y="18707"/>
                    <a:pt x="18707" y="0"/>
                    <a:pt x="41783" y="0"/>
                  </a:cubicBezTo>
                  <a:close/>
                </a:path>
              </a:pathLst>
            </a:custGeom>
            <a:blipFill>
              <a:blip r:embed="rId5"/>
              <a:stretch>
                <a:fillRect l="-73745" t="0" r="-3940" b="0"/>
              </a:stretch>
            </a:blipFill>
          </p:spPr>
        </p:sp>
      </p:grpSp>
      <p:grpSp>
        <p:nvGrpSpPr>
          <p:cNvPr name="Group 7" id="7"/>
          <p:cNvGrpSpPr/>
          <p:nvPr/>
        </p:nvGrpSpPr>
        <p:grpSpPr>
          <a:xfrm rot="0">
            <a:off x="5858069" y="4534871"/>
            <a:ext cx="4261658" cy="4261658"/>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1783" y="0"/>
                  </a:moveTo>
                  <a:lnTo>
                    <a:pt x="771017" y="0"/>
                  </a:lnTo>
                  <a:cubicBezTo>
                    <a:pt x="794093" y="0"/>
                    <a:pt x="812800" y="18707"/>
                    <a:pt x="812800" y="41783"/>
                  </a:cubicBezTo>
                  <a:lnTo>
                    <a:pt x="812800" y="771017"/>
                  </a:lnTo>
                  <a:cubicBezTo>
                    <a:pt x="812800" y="794093"/>
                    <a:pt x="794093" y="812800"/>
                    <a:pt x="771017" y="812800"/>
                  </a:cubicBezTo>
                  <a:lnTo>
                    <a:pt x="41783" y="812800"/>
                  </a:lnTo>
                  <a:cubicBezTo>
                    <a:pt x="18707" y="812800"/>
                    <a:pt x="0" y="794093"/>
                    <a:pt x="0" y="771017"/>
                  </a:cubicBezTo>
                  <a:lnTo>
                    <a:pt x="0" y="41783"/>
                  </a:lnTo>
                  <a:cubicBezTo>
                    <a:pt x="0" y="18707"/>
                    <a:pt x="18707" y="0"/>
                    <a:pt x="41783" y="0"/>
                  </a:cubicBezTo>
                  <a:close/>
                </a:path>
              </a:pathLst>
            </a:custGeom>
            <a:blipFill>
              <a:blip r:embed="rId6"/>
              <a:stretch>
                <a:fillRect l="-5803" t="0" r="-44196" b="0"/>
              </a:stretch>
            </a:blipFill>
          </p:spPr>
        </p:sp>
      </p:grpSp>
      <p:grpSp>
        <p:nvGrpSpPr>
          <p:cNvPr name="Group 9" id="9"/>
          <p:cNvGrpSpPr/>
          <p:nvPr/>
        </p:nvGrpSpPr>
        <p:grpSpPr>
          <a:xfrm rot="0">
            <a:off x="14363700" y="663293"/>
            <a:ext cx="3259928" cy="1937314"/>
            <a:chOff x="0" y="0"/>
            <a:chExt cx="1367703" cy="812800"/>
          </a:xfrm>
        </p:grpSpPr>
        <p:sp>
          <p:nvSpPr>
            <p:cNvPr name="Freeform 10" id="10"/>
            <p:cNvSpPr/>
            <p:nvPr/>
          </p:nvSpPr>
          <p:spPr>
            <a:xfrm flipH="false" flipV="false" rot="0">
              <a:off x="0" y="0"/>
              <a:ext cx="1367703" cy="812800"/>
            </a:xfrm>
            <a:custGeom>
              <a:avLst/>
              <a:gdLst/>
              <a:ahLst/>
              <a:cxnLst/>
              <a:rect r="r" b="b" t="t" l="l"/>
              <a:pathLst>
                <a:path h="812800" w="1367703">
                  <a:moveTo>
                    <a:pt x="54622" y="0"/>
                  </a:moveTo>
                  <a:lnTo>
                    <a:pt x="1313081" y="0"/>
                  </a:lnTo>
                  <a:cubicBezTo>
                    <a:pt x="1343248" y="0"/>
                    <a:pt x="1367703" y="24455"/>
                    <a:pt x="1367703" y="54622"/>
                  </a:cubicBezTo>
                  <a:lnTo>
                    <a:pt x="1367703" y="758178"/>
                  </a:lnTo>
                  <a:cubicBezTo>
                    <a:pt x="1367703" y="788345"/>
                    <a:pt x="1343248" y="812800"/>
                    <a:pt x="1313081" y="812800"/>
                  </a:cubicBezTo>
                  <a:lnTo>
                    <a:pt x="54622" y="812800"/>
                  </a:lnTo>
                  <a:cubicBezTo>
                    <a:pt x="24455" y="812800"/>
                    <a:pt x="0" y="788345"/>
                    <a:pt x="0" y="758178"/>
                  </a:cubicBezTo>
                  <a:lnTo>
                    <a:pt x="0" y="54622"/>
                  </a:lnTo>
                  <a:cubicBezTo>
                    <a:pt x="0" y="24455"/>
                    <a:pt x="24455" y="0"/>
                    <a:pt x="54622" y="0"/>
                  </a:cubicBezTo>
                  <a:close/>
                </a:path>
              </a:pathLst>
            </a:custGeom>
            <a:blipFill>
              <a:blip r:embed="rId7"/>
              <a:stretch>
                <a:fillRect l="0" t="-6133" r="0" b="-6133"/>
              </a:stretch>
            </a:blipFill>
          </p:spPr>
        </p:sp>
      </p:grpSp>
      <p:sp>
        <p:nvSpPr>
          <p:cNvPr name="TextBox 11" id="11"/>
          <p:cNvSpPr txBox="true"/>
          <p:nvPr/>
        </p:nvSpPr>
        <p:spPr>
          <a:xfrm rot="0">
            <a:off x="1028700" y="914400"/>
            <a:ext cx="10271397" cy="881757"/>
          </a:xfrm>
          <a:prstGeom prst="rect">
            <a:avLst/>
          </a:prstGeom>
        </p:spPr>
        <p:txBody>
          <a:bodyPr anchor="t" rtlCol="false" tIns="0" lIns="0" bIns="0" rIns="0">
            <a:spAutoFit/>
          </a:bodyPr>
          <a:lstStyle/>
          <a:p>
            <a:pPr algn="l" marL="0" indent="0" lvl="0">
              <a:lnSpc>
                <a:spcPts val="7000"/>
              </a:lnSpc>
              <a:spcBef>
                <a:spcPct val="0"/>
              </a:spcBef>
            </a:pPr>
            <a:r>
              <a:rPr lang="en-US" b="true" sz="5000">
                <a:solidFill>
                  <a:srgbClr val="3972B7"/>
                </a:solidFill>
                <a:latin typeface="The Seasons Bold"/>
                <a:ea typeface="The Seasons Bold"/>
                <a:cs typeface="The Seasons Bold"/>
                <a:sym typeface="The Seasons Bold"/>
              </a:rPr>
              <a:t>Sectores económicos a nivel región</a:t>
            </a:r>
          </a:p>
        </p:txBody>
      </p:sp>
      <p:sp>
        <p:nvSpPr>
          <p:cNvPr name="TextBox 12" id="12"/>
          <p:cNvSpPr txBox="true"/>
          <p:nvPr/>
        </p:nvSpPr>
        <p:spPr>
          <a:xfrm rot="0">
            <a:off x="1028700" y="2517817"/>
            <a:ext cx="8115300" cy="1234196"/>
          </a:xfrm>
          <a:prstGeom prst="rect">
            <a:avLst/>
          </a:prstGeom>
        </p:spPr>
        <p:txBody>
          <a:bodyPr anchor="t" rtlCol="false" tIns="0" lIns="0" bIns="0" rIns="0">
            <a:spAutoFit/>
          </a:bodyPr>
          <a:lstStyle/>
          <a:p>
            <a:pPr algn="l" marL="0" indent="0" lvl="0">
              <a:lnSpc>
                <a:spcPts val="3359"/>
              </a:lnSpc>
              <a:spcBef>
                <a:spcPct val="0"/>
              </a:spcBef>
            </a:pPr>
            <a:r>
              <a:rPr lang="en-US" sz="2400">
                <a:solidFill>
                  <a:srgbClr val="000000"/>
                </a:solidFill>
                <a:latin typeface="Montserrat"/>
                <a:ea typeface="Montserrat"/>
                <a:cs typeface="Montserrat"/>
                <a:sym typeface="Montserrat"/>
              </a:rPr>
              <a:t> La economía de la región de Huánuco ha dependido de la explotación en gran medida de la producción agrícola y ganadera</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FF7F1"/>
        </a:solidFill>
      </p:bgPr>
    </p:bg>
    <p:spTree>
      <p:nvGrpSpPr>
        <p:cNvPr id="1" name=""/>
        <p:cNvGrpSpPr/>
        <p:nvPr/>
      </p:nvGrpSpPr>
      <p:grpSpPr>
        <a:xfrm>
          <a:off x="0" y="0"/>
          <a:ext cx="0" cy="0"/>
          <a:chOff x="0" y="0"/>
          <a:chExt cx="0" cy="0"/>
        </a:xfrm>
      </p:grpSpPr>
      <p:sp>
        <p:nvSpPr>
          <p:cNvPr name="Freeform 2" id="2"/>
          <p:cNvSpPr/>
          <p:nvPr/>
        </p:nvSpPr>
        <p:spPr>
          <a:xfrm flipH="true" flipV="false" rot="-4071795">
            <a:off x="13351079" y="818422"/>
            <a:ext cx="5878624" cy="2490399"/>
          </a:xfrm>
          <a:custGeom>
            <a:avLst/>
            <a:gdLst/>
            <a:ahLst/>
            <a:cxnLst/>
            <a:rect r="r" b="b" t="t" l="l"/>
            <a:pathLst>
              <a:path h="2490399" w="5878624">
                <a:moveTo>
                  <a:pt x="5878624" y="0"/>
                </a:moveTo>
                <a:lnTo>
                  <a:pt x="0" y="0"/>
                </a:lnTo>
                <a:lnTo>
                  <a:pt x="0" y="2490399"/>
                </a:lnTo>
                <a:lnTo>
                  <a:pt x="5878624" y="2490399"/>
                </a:lnTo>
                <a:lnTo>
                  <a:pt x="5878624" y="0"/>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9875818" y="1631950"/>
            <a:ext cx="13110984" cy="11628827"/>
          </a:xfrm>
          <a:custGeom>
            <a:avLst/>
            <a:gdLst/>
            <a:ahLst/>
            <a:cxnLst/>
            <a:rect r="r" b="b" t="t" l="l"/>
            <a:pathLst>
              <a:path h="11628827" w="13110984">
                <a:moveTo>
                  <a:pt x="0" y="0"/>
                </a:moveTo>
                <a:lnTo>
                  <a:pt x="13110984" y="0"/>
                </a:lnTo>
                <a:lnTo>
                  <a:pt x="13110984" y="11628827"/>
                </a:lnTo>
                <a:lnTo>
                  <a:pt x="0" y="11628827"/>
                </a:lnTo>
                <a:lnTo>
                  <a:pt x="0" y="0"/>
                </a:lnTo>
                <a:close/>
              </a:path>
            </a:pathLst>
          </a:custGeom>
          <a:blipFill>
            <a:blip r:embed="rId4"/>
            <a:stretch>
              <a:fillRect l="-33097" t="-26670" r="-35534" b="0"/>
            </a:stretch>
          </a:blipFill>
        </p:spPr>
      </p:sp>
      <p:sp>
        <p:nvSpPr>
          <p:cNvPr name="Freeform 4" id="4"/>
          <p:cNvSpPr/>
          <p:nvPr/>
        </p:nvSpPr>
        <p:spPr>
          <a:xfrm flipH="true" flipV="true" rot="-2109414">
            <a:off x="10632636" y="6407513"/>
            <a:ext cx="9654559" cy="4090022"/>
          </a:xfrm>
          <a:custGeom>
            <a:avLst/>
            <a:gdLst/>
            <a:ahLst/>
            <a:cxnLst/>
            <a:rect r="r" b="b" t="t" l="l"/>
            <a:pathLst>
              <a:path h="4090022" w="9654559">
                <a:moveTo>
                  <a:pt x="9654559" y="4090023"/>
                </a:moveTo>
                <a:lnTo>
                  <a:pt x="0" y="4090023"/>
                </a:lnTo>
                <a:lnTo>
                  <a:pt x="0" y="0"/>
                </a:lnTo>
                <a:lnTo>
                  <a:pt x="9654559" y="0"/>
                </a:lnTo>
                <a:lnTo>
                  <a:pt x="9654559" y="4090023"/>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5" id="5"/>
          <p:cNvGrpSpPr/>
          <p:nvPr/>
        </p:nvGrpSpPr>
        <p:grpSpPr>
          <a:xfrm rot="0">
            <a:off x="14363700" y="663293"/>
            <a:ext cx="3259928" cy="1937314"/>
            <a:chOff x="0" y="0"/>
            <a:chExt cx="1367703" cy="812800"/>
          </a:xfrm>
        </p:grpSpPr>
        <p:sp>
          <p:nvSpPr>
            <p:cNvPr name="Freeform 6" id="6"/>
            <p:cNvSpPr/>
            <p:nvPr/>
          </p:nvSpPr>
          <p:spPr>
            <a:xfrm flipH="false" flipV="false" rot="0">
              <a:off x="0" y="0"/>
              <a:ext cx="1367703" cy="812800"/>
            </a:xfrm>
            <a:custGeom>
              <a:avLst/>
              <a:gdLst/>
              <a:ahLst/>
              <a:cxnLst/>
              <a:rect r="r" b="b" t="t" l="l"/>
              <a:pathLst>
                <a:path h="812800" w="1367703">
                  <a:moveTo>
                    <a:pt x="54622" y="0"/>
                  </a:moveTo>
                  <a:lnTo>
                    <a:pt x="1313081" y="0"/>
                  </a:lnTo>
                  <a:cubicBezTo>
                    <a:pt x="1343248" y="0"/>
                    <a:pt x="1367703" y="24455"/>
                    <a:pt x="1367703" y="54622"/>
                  </a:cubicBezTo>
                  <a:lnTo>
                    <a:pt x="1367703" y="758178"/>
                  </a:lnTo>
                  <a:cubicBezTo>
                    <a:pt x="1367703" y="788345"/>
                    <a:pt x="1343248" y="812800"/>
                    <a:pt x="1313081" y="812800"/>
                  </a:cubicBezTo>
                  <a:lnTo>
                    <a:pt x="54622" y="812800"/>
                  </a:lnTo>
                  <a:cubicBezTo>
                    <a:pt x="24455" y="812800"/>
                    <a:pt x="0" y="788345"/>
                    <a:pt x="0" y="758178"/>
                  </a:cubicBezTo>
                  <a:lnTo>
                    <a:pt x="0" y="54622"/>
                  </a:lnTo>
                  <a:cubicBezTo>
                    <a:pt x="0" y="24455"/>
                    <a:pt x="24455" y="0"/>
                    <a:pt x="54622" y="0"/>
                  </a:cubicBezTo>
                  <a:close/>
                </a:path>
              </a:pathLst>
            </a:custGeom>
            <a:blipFill>
              <a:blip r:embed="rId5"/>
              <a:stretch>
                <a:fillRect l="0" t="-6133" r="0" b="-6133"/>
              </a:stretch>
            </a:blipFill>
          </p:spPr>
        </p:sp>
      </p:grpSp>
      <p:pic>
        <p:nvPicPr>
          <p:cNvPr name="Picture 7" id="7"/>
          <p:cNvPicPr>
            <a:picLocks noChangeAspect="true"/>
          </p:cNvPicPr>
          <p:nvPr/>
        </p:nvPicPr>
        <p:blipFill>
          <a:blip r:embed="rId6"/>
          <a:stretch>
            <a:fillRect/>
          </a:stretch>
        </p:blipFill>
        <p:spPr>
          <a:xfrm rot="0">
            <a:off x="-409977" y="1589127"/>
            <a:ext cx="12137756" cy="8250191"/>
          </a:xfrm>
          <a:prstGeom prst="rect">
            <a:avLst/>
          </a:prstGeom>
        </p:spPr>
      </p:pic>
      <p:sp>
        <p:nvSpPr>
          <p:cNvPr name="TextBox 8" id="8"/>
          <p:cNvSpPr txBox="true"/>
          <p:nvPr/>
        </p:nvSpPr>
        <p:spPr>
          <a:xfrm rot="0">
            <a:off x="1028700" y="942975"/>
            <a:ext cx="10642973" cy="697553"/>
          </a:xfrm>
          <a:prstGeom prst="rect">
            <a:avLst/>
          </a:prstGeom>
        </p:spPr>
        <p:txBody>
          <a:bodyPr anchor="t" rtlCol="false" tIns="0" lIns="0" bIns="0" rIns="0">
            <a:spAutoFit/>
          </a:bodyPr>
          <a:lstStyle/>
          <a:p>
            <a:pPr algn="l" marL="0" indent="0" lvl="0">
              <a:lnSpc>
                <a:spcPts val="5599"/>
              </a:lnSpc>
              <a:spcBef>
                <a:spcPct val="0"/>
              </a:spcBef>
            </a:pPr>
            <a:r>
              <a:rPr lang="en-US" b="true" sz="3999">
                <a:solidFill>
                  <a:srgbClr val="31356E"/>
                </a:solidFill>
                <a:latin typeface="The Seasons Bold"/>
                <a:ea typeface="The Seasons Bold"/>
                <a:cs typeface="The Seasons Bold"/>
                <a:sym typeface="The Seasons Bold"/>
              </a:rPr>
              <a:t>Distribución del PBI por sectores económicos</a:t>
            </a:r>
          </a:p>
        </p:txBody>
      </p:sp>
      <p:sp>
        <p:nvSpPr>
          <p:cNvPr name="TextBox 9" id="9"/>
          <p:cNvSpPr txBox="true"/>
          <p:nvPr/>
        </p:nvSpPr>
        <p:spPr>
          <a:xfrm rot="0">
            <a:off x="8069235" y="9220200"/>
            <a:ext cx="1806582" cy="412696"/>
          </a:xfrm>
          <a:prstGeom prst="rect">
            <a:avLst/>
          </a:prstGeom>
        </p:spPr>
        <p:txBody>
          <a:bodyPr anchor="t" rtlCol="false" tIns="0" lIns="0" bIns="0" rIns="0">
            <a:spAutoFit/>
          </a:bodyPr>
          <a:lstStyle/>
          <a:p>
            <a:pPr algn="l" marL="0" indent="0" lvl="0">
              <a:lnSpc>
                <a:spcPts val="3499"/>
              </a:lnSpc>
              <a:spcBef>
                <a:spcPct val="0"/>
              </a:spcBef>
            </a:pPr>
            <a:r>
              <a:rPr lang="en-US" sz="2499">
                <a:solidFill>
                  <a:srgbClr val="05B4F7"/>
                </a:solidFill>
                <a:latin typeface="Montserrat"/>
                <a:ea typeface="Montserrat"/>
                <a:cs typeface="Montserrat"/>
                <a:sym typeface="Montserrat"/>
              </a:rPr>
              <a:t>INEI - 2023</a:t>
            </a:r>
          </a:p>
        </p:txBody>
      </p:sp>
      <p:grpSp>
        <p:nvGrpSpPr>
          <p:cNvPr name="Group 10" id="10"/>
          <p:cNvGrpSpPr/>
          <p:nvPr/>
        </p:nvGrpSpPr>
        <p:grpSpPr>
          <a:xfrm rot="0">
            <a:off x="11671673" y="3029464"/>
            <a:ext cx="3217986" cy="1315896"/>
            <a:chOff x="0" y="0"/>
            <a:chExt cx="847536" cy="346573"/>
          </a:xfrm>
        </p:grpSpPr>
        <p:sp>
          <p:nvSpPr>
            <p:cNvPr name="Freeform 11" id="11"/>
            <p:cNvSpPr/>
            <p:nvPr/>
          </p:nvSpPr>
          <p:spPr>
            <a:xfrm flipH="false" flipV="false" rot="0">
              <a:off x="0" y="0"/>
              <a:ext cx="847535" cy="346573"/>
            </a:xfrm>
            <a:custGeom>
              <a:avLst/>
              <a:gdLst/>
              <a:ahLst/>
              <a:cxnLst/>
              <a:rect r="r" b="b" t="t" l="l"/>
              <a:pathLst>
                <a:path h="346573" w="847535">
                  <a:moveTo>
                    <a:pt x="122697" y="0"/>
                  </a:moveTo>
                  <a:lnTo>
                    <a:pt x="724838" y="0"/>
                  </a:lnTo>
                  <a:cubicBezTo>
                    <a:pt x="792602" y="0"/>
                    <a:pt x="847535" y="54933"/>
                    <a:pt x="847535" y="122697"/>
                  </a:cubicBezTo>
                  <a:lnTo>
                    <a:pt x="847535" y="223876"/>
                  </a:lnTo>
                  <a:cubicBezTo>
                    <a:pt x="847535" y="291640"/>
                    <a:pt x="792602" y="346573"/>
                    <a:pt x="724838" y="346573"/>
                  </a:cubicBezTo>
                  <a:lnTo>
                    <a:pt x="122697" y="346573"/>
                  </a:lnTo>
                  <a:cubicBezTo>
                    <a:pt x="54933" y="346573"/>
                    <a:pt x="0" y="291640"/>
                    <a:pt x="0" y="223876"/>
                  </a:cubicBezTo>
                  <a:lnTo>
                    <a:pt x="0" y="122697"/>
                  </a:lnTo>
                  <a:cubicBezTo>
                    <a:pt x="0" y="54933"/>
                    <a:pt x="54933" y="0"/>
                    <a:pt x="122697" y="0"/>
                  </a:cubicBezTo>
                  <a:close/>
                </a:path>
              </a:pathLst>
            </a:custGeom>
            <a:solidFill>
              <a:srgbClr val="00E3B8"/>
            </a:solidFill>
          </p:spPr>
        </p:sp>
        <p:sp>
          <p:nvSpPr>
            <p:cNvPr name="TextBox 12" id="12"/>
            <p:cNvSpPr txBox="true"/>
            <p:nvPr/>
          </p:nvSpPr>
          <p:spPr>
            <a:xfrm>
              <a:off x="0" y="-38100"/>
              <a:ext cx="847536" cy="384673"/>
            </a:xfrm>
            <a:prstGeom prst="rect">
              <a:avLst/>
            </a:prstGeom>
          </p:spPr>
          <p:txBody>
            <a:bodyPr anchor="ctr" rtlCol="false" tIns="50800" lIns="50800" bIns="50800" rIns="50800"/>
            <a:lstStyle/>
            <a:p>
              <a:pPr algn="ctr">
                <a:lnSpc>
                  <a:spcPts val="3499"/>
                </a:lnSpc>
              </a:pPr>
              <a:r>
                <a:rPr lang="en-US" sz="2499" b="true">
                  <a:solidFill>
                    <a:srgbClr val="31356E"/>
                  </a:solidFill>
                  <a:latin typeface="Montserrat Bold"/>
                  <a:ea typeface="Montserrat Bold"/>
                  <a:cs typeface="Montserrat Bold"/>
                  <a:sym typeface="Montserrat Bold"/>
                </a:rPr>
                <a:t>PBI 2023</a:t>
              </a:r>
            </a:p>
            <a:p>
              <a:pPr algn="ctr">
                <a:lnSpc>
                  <a:spcPts val="3499"/>
                </a:lnSpc>
              </a:pPr>
              <a:r>
                <a:rPr lang="en-US" sz="2499" b="true">
                  <a:solidFill>
                    <a:srgbClr val="31356E"/>
                  </a:solidFill>
                  <a:latin typeface="Montserrat Bold"/>
                  <a:ea typeface="Montserrat Bold"/>
                  <a:cs typeface="Montserrat Bold"/>
                  <a:sym typeface="Montserrat Bold"/>
                </a:rPr>
                <a:t>S/ 6 602 948 000</a:t>
              </a:r>
            </a:p>
            <a:p>
              <a:pPr algn="ctr">
                <a:lnSpc>
                  <a:spcPts val="2100"/>
                </a:lnSpc>
              </a:pPr>
              <a:r>
                <a:rPr lang="en-US" sz="1500" i="true">
                  <a:solidFill>
                    <a:srgbClr val="31356E"/>
                  </a:solidFill>
                  <a:latin typeface="Montserrat Italics"/>
                  <a:ea typeface="Montserrat Italics"/>
                  <a:cs typeface="Montserrat Italics"/>
                  <a:sym typeface="Montserrat Italics"/>
                </a:rPr>
                <a:t>Fuente: INEI</a:t>
              </a:r>
            </a:p>
          </p:txBody>
        </p:sp>
      </p:gr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FF7F1"/>
        </a:solidFill>
      </p:bgPr>
    </p:bg>
    <p:spTree>
      <p:nvGrpSpPr>
        <p:cNvPr id="1" name=""/>
        <p:cNvGrpSpPr/>
        <p:nvPr/>
      </p:nvGrpSpPr>
      <p:grpSpPr>
        <a:xfrm>
          <a:off x="0" y="0"/>
          <a:ext cx="0" cy="0"/>
          <a:chOff x="0" y="0"/>
          <a:chExt cx="0" cy="0"/>
        </a:xfrm>
      </p:grpSpPr>
      <p:sp>
        <p:nvSpPr>
          <p:cNvPr name="Freeform 2" id="2"/>
          <p:cNvSpPr/>
          <p:nvPr/>
        </p:nvSpPr>
        <p:spPr>
          <a:xfrm flipH="true" flipV="false" rot="-4071795">
            <a:off x="13351079" y="818422"/>
            <a:ext cx="5878624" cy="2490399"/>
          </a:xfrm>
          <a:custGeom>
            <a:avLst/>
            <a:gdLst/>
            <a:ahLst/>
            <a:cxnLst/>
            <a:rect r="r" b="b" t="t" l="l"/>
            <a:pathLst>
              <a:path h="2490399" w="5878624">
                <a:moveTo>
                  <a:pt x="5878624" y="0"/>
                </a:moveTo>
                <a:lnTo>
                  <a:pt x="0" y="0"/>
                </a:lnTo>
                <a:lnTo>
                  <a:pt x="0" y="2490399"/>
                </a:lnTo>
                <a:lnTo>
                  <a:pt x="5878624" y="2490399"/>
                </a:lnTo>
                <a:lnTo>
                  <a:pt x="5878624" y="0"/>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1995898" y="3443887"/>
            <a:ext cx="13110984" cy="11628827"/>
          </a:xfrm>
          <a:custGeom>
            <a:avLst/>
            <a:gdLst/>
            <a:ahLst/>
            <a:cxnLst/>
            <a:rect r="r" b="b" t="t" l="l"/>
            <a:pathLst>
              <a:path h="11628827" w="13110984">
                <a:moveTo>
                  <a:pt x="0" y="0"/>
                </a:moveTo>
                <a:lnTo>
                  <a:pt x="13110984" y="0"/>
                </a:lnTo>
                <a:lnTo>
                  <a:pt x="13110984" y="11628826"/>
                </a:lnTo>
                <a:lnTo>
                  <a:pt x="0" y="11628826"/>
                </a:lnTo>
                <a:lnTo>
                  <a:pt x="0" y="0"/>
                </a:lnTo>
                <a:close/>
              </a:path>
            </a:pathLst>
          </a:custGeom>
          <a:blipFill>
            <a:blip r:embed="rId4"/>
            <a:stretch>
              <a:fillRect l="-33097" t="-26670" r="-35534" b="0"/>
            </a:stretch>
          </a:blipFill>
        </p:spPr>
      </p:sp>
      <p:sp>
        <p:nvSpPr>
          <p:cNvPr name="Freeform 4" id="4"/>
          <p:cNvSpPr/>
          <p:nvPr/>
        </p:nvSpPr>
        <p:spPr>
          <a:xfrm flipH="true" flipV="true" rot="-2109414">
            <a:off x="10632636" y="6407513"/>
            <a:ext cx="9654559" cy="4090022"/>
          </a:xfrm>
          <a:custGeom>
            <a:avLst/>
            <a:gdLst/>
            <a:ahLst/>
            <a:cxnLst/>
            <a:rect r="r" b="b" t="t" l="l"/>
            <a:pathLst>
              <a:path h="4090022" w="9654559">
                <a:moveTo>
                  <a:pt x="9654559" y="4090023"/>
                </a:moveTo>
                <a:lnTo>
                  <a:pt x="0" y="4090023"/>
                </a:lnTo>
                <a:lnTo>
                  <a:pt x="0" y="0"/>
                </a:lnTo>
                <a:lnTo>
                  <a:pt x="9654559" y="0"/>
                </a:lnTo>
                <a:lnTo>
                  <a:pt x="9654559" y="4090023"/>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5" id="5"/>
          <p:cNvGrpSpPr/>
          <p:nvPr/>
        </p:nvGrpSpPr>
        <p:grpSpPr>
          <a:xfrm rot="0">
            <a:off x="14363700" y="663293"/>
            <a:ext cx="3259928" cy="1937314"/>
            <a:chOff x="0" y="0"/>
            <a:chExt cx="1367703" cy="812800"/>
          </a:xfrm>
        </p:grpSpPr>
        <p:sp>
          <p:nvSpPr>
            <p:cNvPr name="Freeform 6" id="6"/>
            <p:cNvSpPr/>
            <p:nvPr/>
          </p:nvSpPr>
          <p:spPr>
            <a:xfrm flipH="false" flipV="false" rot="0">
              <a:off x="0" y="0"/>
              <a:ext cx="1367703" cy="812800"/>
            </a:xfrm>
            <a:custGeom>
              <a:avLst/>
              <a:gdLst/>
              <a:ahLst/>
              <a:cxnLst/>
              <a:rect r="r" b="b" t="t" l="l"/>
              <a:pathLst>
                <a:path h="812800" w="1367703">
                  <a:moveTo>
                    <a:pt x="54622" y="0"/>
                  </a:moveTo>
                  <a:lnTo>
                    <a:pt x="1313081" y="0"/>
                  </a:lnTo>
                  <a:cubicBezTo>
                    <a:pt x="1343248" y="0"/>
                    <a:pt x="1367703" y="24455"/>
                    <a:pt x="1367703" y="54622"/>
                  </a:cubicBezTo>
                  <a:lnTo>
                    <a:pt x="1367703" y="758178"/>
                  </a:lnTo>
                  <a:cubicBezTo>
                    <a:pt x="1367703" y="788345"/>
                    <a:pt x="1343248" y="812800"/>
                    <a:pt x="1313081" y="812800"/>
                  </a:cubicBezTo>
                  <a:lnTo>
                    <a:pt x="54622" y="812800"/>
                  </a:lnTo>
                  <a:cubicBezTo>
                    <a:pt x="24455" y="812800"/>
                    <a:pt x="0" y="788345"/>
                    <a:pt x="0" y="758178"/>
                  </a:cubicBezTo>
                  <a:lnTo>
                    <a:pt x="0" y="54622"/>
                  </a:lnTo>
                  <a:cubicBezTo>
                    <a:pt x="0" y="24455"/>
                    <a:pt x="24455" y="0"/>
                    <a:pt x="54622" y="0"/>
                  </a:cubicBezTo>
                  <a:close/>
                </a:path>
              </a:pathLst>
            </a:custGeom>
            <a:blipFill>
              <a:blip r:embed="rId5"/>
              <a:stretch>
                <a:fillRect l="0" t="-6133" r="0" b="-6133"/>
              </a:stretch>
            </a:blipFill>
          </p:spPr>
        </p:sp>
      </p:grpSp>
      <p:pic>
        <p:nvPicPr>
          <p:cNvPr name="Picture 7" id="7"/>
          <p:cNvPicPr>
            <a:picLocks noChangeAspect="true"/>
          </p:cNvPicPr>
          <p:nvPr/>
        </p:nvPicPr>
        <p:blipFill>
          <a:blip r:embed="rId6"/>
          <a:stretch>
            <a:fillRect/>
          </a:stretch>
        </p:blipFill>
        <p:spPr>
          <a:xfrm rot="0">
            <a:off x="-1244265" y="644324"/>
            <a:ext cx="19128715" cy="10446274"/>
          </a:xfrm>
          <a:prstGeom prst="rect">
            <a:avLst/>
          </a:prstGeom>
        </p:spPr>
      </p:pic>
      <p:sp>
        <p:nvSpPr>
          <p:cNvPr name="TextBox 8" id="8"/>
          <p:cNvSpPr txBox="true"/>
          <p:nvPr/>
        </p:nvSpPr>
        <p:spPr>
          <a:xfrm rot="0">
            <a:off x="1028700" y="942975"/>
            <a:ext cx="11264350" cy="697553"/>
          </a:xfrm>
          <a:prstGeom prst="rect">
            <a:avLst/>
          </a:prstGeom>
        </p:spPr>
        <p:txBody>
          <a:bodyPr anchor="t" rtlCol="false" tIns="0" lIns="0" bIns="0" rIns="0">
            <a:spAutoFit/>
          </a:bodyPr>
          <a:lstStyle/>
          <a:p>
            <a:pPr algn="l" marL="0" indent="0" lvl="0">
              <a:lnSpc>
                <a:spcPts val="5599"/>
              </a:lnSpc>
              <a:spcBef>
                <a:spcPct val="0"/>
              </a:spcBef>
            </a:pPr>
            <a:r>
              <a:rPr lang="en-US" b="true" sz="3999">
                <a:solidFill>
                  <a:srgbClr val="564484"/>
                </a:solidFill>
                <a:latin typeface="The Seasons Bold"/>
                <a:ea typeface="The Seasons Bold"/>
                <a:cs typeface="The Seasons Bold"/>
                <a:sym typeface="The Seasons Bold"/>
              </a:rPr>
              <a:t>Distribución del PBI por actividades económicas</a:t>
            </a:r>
          </a:p>
        </p:txBody>
      </p:sp>
      <p:sp>
        <p:nvSpPr>
          <p:cNvPr name="TextBox 9" id="9"/>
          <p:cNvSpPr txBox="true"/>
          <p:nvPr/>
        </p:nvSpPr>
        <p:spPr>
          <a:xfrm rot="0">
            <a:off x="11092607" y="9458440"/>
            <a:ext cx="1806582" cy="412696"/>
          </a:xfrm>
          <a:prstGeom prst="rect">
            <a:avLst/>
          </a:prstGeom>
        </p:spPr>
        <p:txBody>
          <a:bodyPr anchor="t" rtlCol="false" tIns="0" lIns="0" bIns="0" rIns="0">
            <a:spAutoFit/>
          </a:bodyPr>
          <a:lstStyle/>
          <a:p>
            <a:pPr algn="l" marL="0" indent="0" lvl="0">
              <a:lnSpc>
                <a:spcPts val="3499"/>
              </a:lnSpc>
              <a:spcBef>
                <a:spcPct val="0"/>
              </a:spcBef>
            </a:pPr>
            <a:r>
              <a:rPr lang="en-US" sz="2499">
                <a:solidFill>
                  <a:srgbClr val="05B4F7"/>
                </a:solidFill>
                <a:latin typeface="Montserrat"/>
                <a:ea typeface="Montserrat"/>
                <a:cs typeface="Montserrat"/>
                <a:sym typeface="Montserrat"/>
              </a:rPr>
              <a:t>INEI - 2023</a:t>
            </a:r>
          </a:p>
        </p:txBody>
      </p:sp>
      <p:grpSp>
        <p:nvGrpSpPr>
          <p:cNvPr name="Group 10" id="10"/>
          <p:cNvGrpSpPr/>
          <p:nvPr/>
        </p:nvGrpSpPr>
        <p:grpSpPr>
          <a:xfrm rot="0">
            <a:off x="13072405" y="3180192"/>
            <a:ext cx="3217986" cy="1315896"/>
            <a:chOff x="0" y="0"/>
            <a:chExt cx="847536" cy="346573"/>
          </a:xfrm>
        </p:grpSpPr>
        <p:sp>
          <p:nvSpPr>
            <p:cNvPr name="Freeform 11" id="11"/>
            <p:cNvSpPr/>
            <p:nvPr/>
          </p:nvSpPr>
          <p:spPr>
            <a:xfrm flipH="false" flipV="false" rot="0">
              <a:off x="0" y="0"/>
              <a:ext cx="847535" cy="346573"/>
            </a:xfrm>
            <a:custGeom>
              <a:avLst/>
              <a:gdLst/>
              <a:ahLst/>
              <a:cxnLst/>
              <a:rect r="r" b="b" t="t" l="l"/>
              <a:pathLst>
                <a:path h="346573" w="847535">
                  <a:moveTo>
                    <a:pt x="122697" y="0"/>
                  </a:moveTo>
                  <a:lnTo>
                    <a:pt x="724838" y="0"/>
                  </a:lnTo>
                  <a:cubicBezTo>
                    <a:pt x="792602" y="0"/>
                    <a:pt x="847535" y="54933"/>
                    <a:pt x="847535" y="122697"/>
                  </a:cubicBezTo>
                  <a:lnTo>
                    <a:pt x="847535" y="223876"/>
                  </a:lnTo>
                  <a:cubicBezTo>
                    <a:pt x="847535" y="291640"/>
                    <a:pt x="792602" y="346573"/>
                    <a:pt x="724838" y="346573"/>
                  </a:cubicBezTo>
                  <a:lnTo>
                    <a:pt x="122697" y="346573"/>
                  </a:lnTo>
                  <a:cubicBezTo>
                    <a:pt x="54933" y="346573"/>
                    <a:pt x="0" y="291640"/>
                    <a:pt x="0" y="223876"/>
                  </a:cubicBezTo>
                  <a:lnTo>
                    <a:pt x="0" y="122697"/>
                  </a:lnTo>
                  <a:cubicBezTo>
                    <a:pt x="0" y="54933"/>
                    <a:pt x="54933" y="0"/>
                    <a:pt x="122697" y="0"/>
                  </a:cubicBezTo>
                  <a:close/>
                </a:path>
              </a:pathLst>
            </a:custGeom>
            <a:solidFill>
              <a:srgbClr val="00E3B8"/>
            </a:solidFill>
          </p:spPr>
        </p:sp>
        <p:sp>
          <p:nvSpPr>
            <p:cNvPr name="TextBox 12" id="12"/>
            <p:cNvSpPr txBox="true"/>
            <p:nvPr/>
          </p:nvSpPr>
          <p:spPr>
            <a:xfrm>
              <a:off x="0" y="-38100"/>
              <a:ext cx="847536" cy="384673"/>
            </a:xfrm>
            <a:prstGeom prst="rect">
              <a:avLst/>
            </a:prstGeom>
          </p:spPr>
          <p:txBody>
            <a:bodyPr anchor="ctr" rtlCol="false" tIns="50800" lIns="50800" bIns="50800" rIns="50800"/>
            <a:lstStyle/>
            <a:p>
              <a:pPr algn="ctr">
                <a:lnSpc>
                  <a:spcPts val="3499"/>
                </a:lnSpc>
              </a:pPr>
              <a:r>
                <a:rPr lang="en-US" sz="2499" b="true">
                  <a:solidFill>
                    <a:srgbClr val="31356E"/>
                  </a:solidFill>
                  <a:latin typeface="Montserrat Bold"/>
                  <a:ea typeface="Montserrat Bold"/>
                  <a:cs typeface="Montserrat Bold"/>
                  <a:sym typeface="Montserrat Bold"/>
                </a:rPr>
                <a:t>PBI 2023</a:t>
              </a:r>
            </a:p>
            <a:p>
              <a:pPr algn="ctr">
                <a:lnSpc>
                  <a:spcPts val="3499"/>
                </a:lnSpc>
              </a:pPr>
              <a:r>
                <a:rPr lang="en-US" sz="2499" b="true">
                  <a:solidFill>
                    <a:srgbClr val="31356E"/>
                  </a:solidFill>
                  <a:latin typeface="Montserrat Bold"/>
                  <a:ea typeface="Montserrat Bold"/>
                  <a:cs typeface="Montserrat Bold"/>
                  <a:sym typeface="Montserrat Bold"/>
                </a:rPr>
                <a:t>S/ 6 602 948 000</a:t>
              </a:r>
            </a:p>
            <a:p>
              <a:pPr algn="ctr">
                <a:lnSpc>
                  <a:spcPts val="2100"/>
                </a:lnSpc>
              </a:pPr>
              <a:r>
                <a:rPr lang="en-US" sz="1500" i="true">
                  <a:solidFill>
                    <a:srgbClr val="31356E"/>
                  </a:solidFill>
                  <a:latin typeface="Montserrat Italics"/>
                  <a:ea typeface="Montserrat Italics"/>
                  <a:cs typeface="Montserrat Italics"/>
                  <a:sym typeface="Montserrat Italics"/>
                </a:rPr>
                <a:t>Fuente: INEI</a:t>
              </a:r>
            </a:p>
          </p:txBody>
        </p:sp>
      </p:gr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FF7F1"/>
        </a:solidFill>
      </p:bgPr>
    </p:bg>
    <p:spTree>
      <p:nvGrpSpPr>
        <p:cNvPr id="1" name=""/>
        <p:cNvGrpSpPr/>
        <p:nvPr/>
      </p:nvGrpSpPr>
      <p:grpSpPr>
        <a:xfrm>
          <a:off x="0" y="0"/>
          <a:ext cx="0" cy="0"/>
          <a:chOff x="0" y="0"/>
          <a:chExt cx="0" cy="0"/>
        </a:xfrm>
      </p:grpSpPr>
      <p:sp>
        <p:nvSpPr>
          <p:cNvPr name="Freeform 2" id="2"/>
          <p:cNvSpPr/>
          <p:nvPr/>
        </p:nvSpPr>
        <p:spPr>
          <a:xfrm flipH="true" flipV="false" rot="-4071795">
            <a:off x="13351079" y="818422"/>
            <a:ext cx="5878624" cy="2490399"/>
          </a:xfrm>
          <a:custGeom>
            <a:avLst/>
            <a:gdLst/>
            <a:ahLst/>
            <a:cxnLst/>
            <a:rect r="r" b="b" t="t" l="l"/>
            <a:pathLst>
              <a:path h="2490399" w="5878624">
                <a:moveTo>
                  <a:pt x="5878624" y="0"/>
                </a:moveTo>
                <a:lnTo>
                  <a:pt x="0" y="0"/>
                </a:lnTo>
                <a:lnTo>
                  <a:pt x="0" y="2490399"/>
                </a:lnTo>
                <a:lnTo>
                  <a:pt x="5878624" y="2490399"/>
                </a:lnTo>
                <a:lnTo>
                  <a:pt x="5878624" y="0"/>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9875818" y="1631950"/>
            <a:ext cx="13110984" cy="11628827"/>
          </a:xfrm>
          <a:custGeom>
            <a:avLst/>
            <a:gdLst/>
            <a:ahLst/>
            <a:cxnLst/>
            <a:rect r="r" b="b" t="t" l="l"/>
            <a:pathLst>
              <a:path h="11628827" w="13110984">
                <a:moveTo>
                  <a:pt x="0" y="0"/>
                </a:moveTo>
                <a:lnTo>
                  <a:pt x="13110984" y="0"/>
                </a:lnTo>
                <a:lnTo>
                  <a:pt x="13110984" y="11628827"/>
                </a:lnTo>
                <a:lnTo>
                  <a:pt x="0" y="11628827"/>
                </a:lnTo>
                <a:lnTo>
                  <a:pt x="0" y="0"/>
                </a:lnTo>
                <a:close/>
              </a:path>
            </a:pathLst>
          </a:custGeom>
          <a:blipFill>
            <a:blip r:embed="rId4"/>
            <a:stretch>
              <a:fillRect l="-33097" t="-26670" r="-35534" b="0"/>
            </a:stretch>
          </a:blipFill>
        </p:spPr>
      </p:sp>
      <p:sp>
        <p:nvSpPr>
          <p:cNvPr name="TextBox 4" id="4"/>
          <p:cNvSpPr txBox="true"/>
          <p:nvPr/>
        </p:nvSpPr>
        <p:spPr>
          <a:xfrm rot="0">
            <a:off x="1028700" y="942975"/>
            <a:ext cx="8324316" cy="688975"/>
          </a:xfrm>
          <a:prstGeom prst="rect">
            <a:avLst/>
          </a:prstGeom>
        </p:spPr>
        <p:txBody>
          <a:bodyPr anchor="t" rtlCol="false" tIns="0" lIns="0" bIns="0" rIns="0">
            <a:spAutoFit/>
          </a:bodyPr>
          <a:lstStyle/>
          <a:p>
            <a:pPr algn="l" marL="0" indent="0" lvl="0">
              <a:lnSpc>
                <a:spcPts val="5599"/>
              </a:lnSpc>
              <a:spcBef>
                <a:spcPct val="0"/>
              </a:spcBef>
            </a:pPr>
            <a:r>
              <a:rPr lang="en-US" sz="3999" u="none">
                <a:solidFill>
                  <a:srgbClr val="000000"/>
                </a:solidFill>
                <a:latin typeface="The Seasons"/>
                <a:ea typeface="The Seasons"/>
                <a:cs typeface="The Seasons"/>
                <a:sym typeface="The Seasons"/>
              </a:rPr>
              <a:t>Estudio de mercado</a:t>
            </a:r>
          </a:p>
        </p:txBody>
      </p:sp>
      <p:sp>
        <p:nvSpPr>
          <p:cNvPr name="TextBox 5" id="5"/>
          <p:cNvSpPr txBox="true"/>
          <p:nvPr/>
        </p:nvSpPr>
        <p:spPr>
          <a:xfrm rot="0">
            <a:off x="1028700" y="2732217"/>
            <a:ext cx="6884970" cy="461010"/>
          </a:xfrm>
          <a:prstGeom prst="rect">
            <a:avLst/>
          </a:prstGeom>
        </p:spPr>
        <p:txBody>
          <a:bodyPr anchor="t" rtlCol="false" tIns="0" lIns="0" bIns="0" rIns="0">
            <a:spAutoFit/>
          </a:bodyPr>
          <a:lstStyle/>
          <a:p>
            <a:pPr algn="l">
              <a:lnSpc>
                <a:spcPts val="3569"/>
              </a:lnSpc>
            </a:pPr>
            <a:r>
              <a:rPr lang="en-US" sz="3000">
                <a:solidFill>
                  <a:srgbClr val="000000"/>
                </a:solidFill>
                <a:latin typeface="The Seasons"/>
                <a:ea typeface="The Seasons"/>
                <a:cs typeface="The Seasons"/>
                <a:sym typeface="The Seasons"/>
              </a:rPr>
              <a:t>Competencia.</a:t>
            </a:r>
          </a:p>
        </p:txBody>
      </p:sp>
      <p:sp>
        <p:nvSpPr>
          <p:cNvPr name="TextBox 6" id="6"/>
          <p:cNvSpPr txBox="true"/>
          <p:nvPr/>
        </p:nvSpPr>
        <p:spPr>
          <a:xfrm rot="0">
            <a:off x="1028700" y="3372867"/>
            <a:ext cx="6884970" cy="1092835"/>
          </a:xfrm>
          <a:prstGeom prst="rect">
            <a:avLst/>
          </a:prstGeom>
        </p:spPr>
        <p:txBody>
          <a:bodyPr anchor="t" rtlCol="false" tIns="0" lIns="0" bIns="0" rIns="0">
            <a:spAutoFit/>
          </a:bodyPr>
          <a:lstStyle/>
          <a:p>
            <a:pPr algn="l" marL="0" indent="0" lvl="0">
              <a:lnSpc>
                <a:spcPts val="2239"/>
              </a:lnSpc>
              <a:spcBef>
                <a:spcPct val="0"/>
              </a:spcBef>
            </a:pPr>
            <a:r>
              <a:rPr lang="en-US" sz="1599" u="none">
                <a:solidFill>
                  <a:srgbClr val="000000"/>
                </a:solidFill>
                <a:latin typeface="Montserrat"/>
                <a:ea typeface="Montserrat"/>
                <a:cs typeface="Montserrat"/>
                <a:sym typeface="Montserrat"/>
              </a:rPr>
              <a:t>Lorem ipsum dolor sit amet, consectetur adipiscing elit. Ut a enim nec nisl ullamcorper eleifend. Praesent risus leo, fringilla et nulla at, egestas euismod orci. Suspendisse porttitor diam eu condimentum aliquam. </a:t>
            </a:r>
          </a:p>
        </p:txBody>
      </p:sp>
      <p:sp>
        <p:nvSpPr>
          <p:cNvPr name="TextBox 7" id="7"/>
          <p:cNvSpPr txBox="true"/>
          <p:nvPr/>
        </p:nvSpPr>
        <p:spPr>
          <a:xfrm rot="0">
            <a:off x="1028700" y="4983811"/>
            <a:ext cx="6884970" cy="461010"/>
          </a:xfrm>
          <a:prstGeom prst="rect">
            <a:avLst/>
          </a:prstGeom>
        </p:spPr>
        <p:txBody>
          <a:bodyPr anchor="t" rtlCol="false" tIns="0" lIns="0" bIns="0" rIns="0">
            <a:spAutoFit/>
          </a:bodyPr>
          <a:lstStyle/>
          <a:p>
            <a:pPr algn="l">
              <a:lnSpc>
                <a:spcPts val="3569"/>
              </a:lnSpc>
            </a:pPr>
            <a:r>
              <a:rPr lang="en-US" sz="3000">
                <a:solidFill>
                  <a:srgbClr val="000000"/>
                </a:solidFill>
                <a:latin typeface="The Seasons"/>
                <a:ea typeface="The Seasons"/>
                <a:cs typeface="The Seasons"/>
                <a:sym typeface="The Seasons"/>
              </a:rPr>
              <a:t>Mercado internacional.</a:t>
            </a:r>
          </a:p>
        </p:txBody>
      </p:sp>
      <p:sp>
        <p:nvSpPr>
          <p:cNvPr name="TextBox 8" id="8"/>
          <p:cNvSpPr txBox="true"/>
          <p:nvPr/>
        </p:nvSpPr>
        <p:spPr>
          <a:xfrm rot="0">
            <a:off x="1028700" y="5683389"/>
            <a:ext cx="6884970" cy="1092835"/>
          </a:xfrm>
          <a:prstGeom prst="rect">
            <a:avLst/>
          </a:prstGeom>
        </p:spPr>
        <p:txBody>
          <a:bodyPr anchor="t" rtlCol="false" tIns="0" lIns="0" bIns="0" rIns="0">
            <a:spAutoFit/>
          </a:bodyPr>
          <a:lstStyle/>
          <a:p>
            <a:pPr algn="l" marL="0" indent="0" lvl="0">
              <a:lnSpc>
                <a:spcPts val="2239"/>
              </a:lnSpc>
              <a:spcBef>
                <a:spcPct val="0"/>
              </a:spcBef>
            </a:pPr>
            <a:r>
              <a:rPr lang="en-US" sz="1599" u="none">
                <a:solidFill>
                  <a:srgbClr val="000000"/>
                </a:solidFill>
                <a:latin typeface="Montserrat"/>
                <a:ea typeface="Montserrat"/>
                <a:cs typeface="Montserrat"/>
                <a:sym typeface="Montserrat"/>
              </a:rPr>
              <a:t>Lorem ipsum dolor sit amet, consectetur adipiscing elit. Ut a enim nec nisl ullamcorper eleifend. Praesent risus leo, fringilla et nulla at, egestas euismod orci. Suspendisse porttitor diam eu condimentum aliquam. </a:t>
            </a:r>
          </a:p>
        </p:txBody>
      </p:sp>
      <p:sp>
        <p:nvSpPr>
          <p:cNvPr name="TextBox 9" id="9"/>
          <p:cNvSpPr txBox="true"/>
          <p:nvPr/>
        </p:nvSpPr>
        <p:spPr>
          <a:xfrm rot="0">
            <a:off x="1028700" y="7406959"/>
            <a:ext cx="6884970" cy="461010"/>
          </a:xfrm>
          <a:prstGeom prst="rect">
            <a:avLst/>
          </a:prstGeom>
        </p:spPr>
        <p:txBody>
          <a:bodyPr anchor="t" rtlCol="false" tIns="0" lIns="0" bIns="0" rIns="0">
            <a:spAutoFit/>
          </a:bodyPr>
          <a:lstStyle/>
          <a:p>
            <a:pPr algn="l">
              <a:lnSpc>
                <a:spcPts val="3569"/>
              </a:lnSpc>
            </a:pPr>
            <a:r>
              <a:rPr lang="en-US" sz="3000">
                <a:solidFill>
                  <a:srgbClr val="000000"/>
                </a:solidFill>
                <a:latin typeface="The Seasons"/>
                <a:ea typeface="The Seasons"/>
                <a:cs typeface="The Seasons"/>
                <a:sym typeface="The Seasons"/>
              </a:rPr>
              <a:t>Inversiones.</a:t>
            </a:r>
          </a:p>
        </p:txBody>
      </p:sp>
      <p:sp>
        <p:nvSpPr>
          <p:cNvPr name="TextBox 10" id="10"/>
          <p:cNvSpPr txBox="true"/>
          <p:nvPr/>
        </p:nvSpPr>
        <p:spPr>
          <a:xfrm rot="0">
            <a:off x="1028700" y="7949374"/>
            <a:ext cx="6884970" cy="1092835"/>
          </a:xfrm>
          <a:prstGeom prst="rect">
            <a:avLst/>
          </a:prstGeom>
        </p:spPr>
        <p:txBody>
          <a:bodyPr anchor="t" rtlCol="false" tIns="0" lIns="0" bIns="0" rIns="0">
            <a:spAutoFit/>
          </a:bodyPr>
          <a:lstStyle/>
          <a:p>
            <a:pPr algn="l" marL="0" indent="0" lvl="0">
              <a:lnSpc>
                <a:spcPts val="2239"/>
              </a:lnSpc>
              <a:spcBef>
                <a:spcPct val="0"/>
              </a:spcBef>
            </a:pPr>
            <a:r>
              <a:rPr lang="en-US" sz="1599" u="none">
                <a:solidFill>
                  <a:srgbClr val="000000"/>
                </a:solidFill>
                <a:latin typeface="Montserrat"/>
                <a:ea typeface="Montserrat"/>
                <a:cs typeface="Montserrat"/>
                <a:sym typeface="Montserrat"/>
              </a:rPr>
              <a:t>Lorem ipsum dolor sit amet, consectetur adipiscing elit. Ut a enim nec nisl ullamcorper eleifend. Praesent risus leo, fringilla et nulla at, egestas euismod orci. Suspendisse porttitor diam eu condimentum aliquam. </a:t>
            </a:r>
          </a:p>
        </p:txBody>
      </p:sp>
      <p:sp>
        <p:nvSpPr>
          <p:cNvPr name="Freeform 11" id="11"/>
          <p:cNvSpPr/>
          <p:nvPr/>
        </p:nvSpPr>
        <p:spPr>
          <a:xfrm flipH="true" flipV="true" rot="-2109414">
            <a:off x="10632636" y="6407513"/>
            <a:ext cx="9654559" cy="4090022"/>
          </a:xfrm>
          <a:custGeom>
            <a:avLst/>
            <a:gdLst/>
            <a:ahLst/>
            <a:cxnLst/>
            <a:rect r="r" b="b" t="t" l="l"/>
            <a:pathLst>
              <a:path h="4090022" w="9654559">
                <a:moveTo>
                  <a:pt x="9654559" y="4090023"/>
                </a:moveTo>
                <a:lnTo>
                  <a:pt x="0" y="4090023"/>
                </a:lnTo>
                <a:lnTo>
                  <a:pt x="0" y="0"/>
                </a:lnTo>
                <a:lnTo>
                  <a:pt x="9654559" y="0"/>
                </a:lnTo>
                <a:lnTo>
                  <a:pt x="9654559" y="4090023"/>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FF7F1"/>
        </a:solidFill>
      </p:bgPr>
    </p:bg>
    <p:spTree>
      <p:nvGrpSpPr>
        <p:cNvPr id="1" name=""/>
        <p:cNvGrpSpPr/>
        <p:nvPr/>
      </p:nvGrpSpPr>
      <p:grpSpPr>
        <a:xfrm>
          <a:off x="0" y="0"/>
          <a:ext cx="0" cy="0"/>
          <a:chOff x="0" y="0"/>
          <a:chExt cx="0" cy="0"/>
        </a:xfrm>
      </p:grpSpPr>
      <p:sp>
        <p:nvSpPr>
          <p:cNvPr name="Freeform 2" id="2"/>
          <p:cNvSpPr/>
          <p:nvPr/>
        </p:nvSpPr>
        <p:spPr>
          <a:xfrm flipH="false" flipV="true" rot="-7908097">
            <a:off x="-2568741" y="3740507"/>
            <a:ext cx="6979699" cy="2956854"/>
          </a:xfrm>
          <a:custGeom>
            <a:avLst/>
            <a:gdLst/>
            <a:ahLst/>
            <a:cxnLst/>
            <a:rect r="r" b="b" t="t" l="l"/>
            <a:pathLst>
              <a:path h="2956854" w="6979699">
                <a:moveTo>
                  <a:pt x="0" y="2956854"/>
                </a:moveTo>
                <a:lnTo>
                  <a:pt x="6979699" y="2956854"/>
                </a:lnTo>
                <a:lnTo>
                  <a:pt x="6979699" y="0"/>
                </a:lnTo>
                <a:lnTo>
                  <a:pt x="0" y="0"/>
                </a:lnTo>
                <a:lnTo>
                  <a:pt x="0" y="2956854"/>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0" y="5377459"/>
            <a:ext cx="18672034" cy="6178977"/>
          </a:xfrm>
          <a:custGeom>
            <a:avLst/>
            <a:gdLst/>
            <a:ahLst/>
            <a:cxnLst/>
            <a:rect r="r" b="b" t="t" l="l"/>
            <a:pathLst>
              <a:path h="6178977" w="18672034">
                <a:moveTo>
                  <a:pt x="0" y="0"/>
                </a:moveTo>
                <a:lnTo>
                  <a:pt x="18672034" y="0"/>
                </a:lnTo>
                <a:lnTo>
                  <a:pt x="18672034" y="6178976"/>
                </a:lnTo>
                <a:lnTo>
                  <a:pt x="0" y="6178976"/>
                </a:lnTo>
                <a:lnTo>
                  <a:pt x="0" y="0"/>
                </a:lnTo>
                <a:close/>
              </a:path>
            </a:pathLst>
          </a:custGeom>
          <a:blipFill>
            <a:blip r:embed="rId4"/>
            <a:stretch>
              <a:fillRect l="0" t="-64684" r="0" b="-36773"/>
            </a:stretch>
          </a:blipFill>
        </p:spPr>
      </p:sp>
      <p:sp>
        <p:nvSpPr>
          <p:cNvPr name="TextBox 4" id="4"/>
          <p:cNvSpPr txBox="true"/>
          <p:nvPr/>
        </p:nvSpPr>
        <p:spPr>
          <a:xfrm rot="0">
            <a:off x="11433190" y="3738736"/>
            <a:ext cx="4206860" cy="819150"/>
          </a:xfrm>
          <a:prstGeom prst="rect">
            <a:avLst/>
          </a:prstGeom>
        </p:spPr>
        <p:txBody>
          <a:bodyPr anchor="t" rtlCol="false" tIns="0" lIns="0" bIns="0" rIns="0">
            <a:spAutoFit/>
          </a:bodyPr>
          <a:lstStyle/>
          <a:p>
            <a:pPr algn="ctr" marL="0" indent="0" lvl="0">
              <a:lnSpc>
                <a:spcPts val="6000"/>
              </a:lnSpc>
              <a:spcBef>
                <a:spcPct val="0"/>
              </a:spcBef>
            </a:pPr>
            <a:r>
              <a:rPr lang="en-US" sz="6000" u="none">
                <a:solidFill>
                  <a:srgbClr val="000000"/>
                </a:solidFill>
                <a:latin typeface="The Seasons"/>
                <a:ea typeface="The Seasons"/>
                <a:cs typeface="The Seasons"/>
                <a:sym typeface="The Seasons"/>
              </a:rPr>
              <a:t>356.878</a:t>
            </a:r>
          </a:p>
        </p:txBody>
      </p:sp>
      <p:sp>
        <p:nvSpPr>
          <p:cNvPr name="TextBox 5" id="5"/>
          <p:cNvSpPr txBox="true"/>
          <p:nvPr/>
        </p:nvSpPr>
        <p:spPr>
          <a:xfrm rot="0">
            <a:off x="11620312" y="4652314"/>
            <a:ext cx="3832615" cy="306705"/>
          </a:xfrm>
          <a:prstGeom prst="rect">
            <a:avLst/>
          </a:prstGeom>
        </p:spPr>
        <p:txBody>
          <a:bodyPr anchor="t" rtlCol="false" tIns="0" lIns="0" bIns="0" rIns="0">
            <a:spAutoFit/>
          </a:bodyPr>
          <a:lstStyle/>
          <a:p>
            <a:pPr algn="ctr" marL="0" indent="0" lvl="0">
              <a:lnSpc>
                <a:spcPts val="2520"/>
              </a:lnSpc>
              <a:spcBef>
                <a:spcPct val="0"/>
              </a:spcBef>
            </a:pPr>
            <a:r>
              <a:rPr lang="en-US" sz="1800">
                <a:solidFill>
                  <a:srgbClr val="000000"/>
                </a:solidFill>
                <a:latin typeface="Montserrat"/>
                <a:ea typeface="Montserrat"/>
                <a:cs typeface="Montserrat"/>
                <a:sym typeface="Montserrat"/>
              </a:rPr>
              <a:t>Productos distribuidos.</a:t>
            </a:r>
          </a:p>
        </p:txBody>
      </p:sp>
      <p:sp>
        <p:nvSpPr>
          <p:cNvPr name="Freeform 6" id="6"/>
          <p:cNvSpPr/>
          <p:nvPr/>
        </p:nvSpPr>
        <p:spPr>
          <a:xfrm flipH="false" flipV="true" rot="8100000">
            <a:off x="9181526" y="5193735"/>
            <a:ext cx="11264231" cy="4771938"/>
          </a:xfrm>
          <a:custGeom>
            <a:avLst/>
            <a:gdLst/>
            <a:ahLst/>
            <a:cxnLst/>
            <a:rect r="r" b="b" t="t" l="l"/>
            <a:pathLst>
              <a:path h="4771938" w="11264231">
                <a:moveTo>
                  <a:pt x="0" y="4771938"/>
                </a:moveTo>
                <a:lnTo>
                  <a:pt x="11264231" y="4771938"/>
                </a:lnTo>
                <a:lnTo>
                  <a:pt x="11264231" y="0"/>
                </a:lnTo>
                <a:lnTo>
                  <a:pt x="0" y="0"/>
                </a:lnTo>
                <a:lnTo>
                  <a:pt x="0" y="4771938"/>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7" id="7"/>
          <p:cNvSpPr txBox="true"/>
          <p:nvPr/>
        </p:nvSpPr>
        <p:spPr>
          <a:xfrm rot="0">
            <a:off x="7119242" y="3738736"/>
            <a:ext cx="4271324" cy="819150"/>
          </a:xfrm>
          <a:prstGeom prst="rect">
            <a:avLst/>
          </a:prstGeom>
        </p:spPr>
        <p:txBody>
          <a:bodyPr anchor="t" rtlCol="false" tIns="0" lIns="0" bIns="0" rIns="0">
            <a:spAutoFit/>
          </a:bodyPr>
          <a:lstStyle/>
          <a:p>
            <a:pPr algn="ctr" marL="0" indent="0" lvl="0">
              <a:lnSpc>
                <a:spcPts val="6000"/>
              </a:lnSpc>
              <a:spcBef>
                <a:spcPct val="0"/>
              </a:spcBef>
            </a:pPr>
            <a:r>
              <a:rPr lang="en-US" sz="6000" u="none">
                <a:solidFill>
                  <a:srgbClr val="000000"/>
                </a:solidFill>
                <a:latin typeface="The Seasons"/>
                <a:ea typeface="The Seasons"/>
                <a:cs typeface="The Seasons"/>
                <a:sym typeface="The Seasons"/>
              </a:rPr>
              <a:t>418.560</a:t>
            </a:r>
          </a:p>
        </p:txBody>
      </p:sp>
      <p:sp>
        <p:nvSpPr>
          <p:cNvPr name="TextBox 8" id="8"/>
          <p:cNvSpPr txBox="true"/>
          <p:nvPr/>
        </p:nvSpPr>
        <p:spPr>
          <a:xfrm rot="0">
            <a:off x="7338596" y="4652314"/>
            <a:ext cx="3832615" cy="306705"/>
          </a:xfrm>
          <a:prstGeom prst="rect">
            <a:avLst/>
          </a:prstGeom>
        </p:spPr>
        <p:txBody>
          <a:bodyPr anchor="t" rtlCol="false" tIns="0" lIns="0" bIns="0" rIns="0">
            <a:spAutoFit/>
          </a:bodyPr>
          <a:lstStyle/>
          <a:p>
            <a:pPr algn="ctr" marL="0" indent="0" lvl="0">
              <a:lnSpc>
                <a:spcPts val="2520"/>
              </a:lnSpc>
              <a:spcBef>
                <a:spcPct val="0"/>
              </a:spcBef>
            </a:pPr>
            <a:r>
              <a:rPr lang="en-US" sz="1800">
                <a:solidFill>
                  <a:srgbClr val="000000"/>
                </a:solidFill>
                <a:latin typeface="Montserrat"/>
                <a:ea typeface="Montserrat"/>
                <a:cs typeface="Montserrat"/>
                <a:sym typeface="Montserrat"/>
              </a:rPr>
              <a:t>Productos vendidos.</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FFF7F1"/>
        </a:solidFill>
      </p:bgPr>
    </p:bg>
    <p:spTree>
      <p:nvGrpSpPr>
        <p:cNvPr id="1" name=""/>
        <p:cNvGrpSpPr/>
        <p:nvPr/>
      </p:nvGrpSpPr>
      <p:grpSpPr>
        <a:xfrm>
          <a:off x="0" y="0"/>
          <a:ext cx="0" cy="0"/>
          <a:chOff x="0" y="0"/>
          <a:chExt cx="0" cy="0"/>
        </a:xfrm>
      </p:grpSpPr>
      <p:sp>
        <p:nvSpPr>
          <p:cNvPr name="Freeform 2" id="2"/>
          <p:cNvSpPr/>
          <p:nvPr/>
        </p:nvSpPr>
        <p:spPr>
          <a:xfrm flipH="true" flipV="false" rot="9118686">
            <a:off x="12346740" y="4246005"/>
            <a:ext cx="6766838" cy="2866679"/>
          </a:xfrm>
          <a:custGeom>
            <a:avLst/>
            <a:gdLst/>
            <a:ahLst/>
            <a:cxnLst/>
            <a:rect r="r" b="b" t="t" l="l"/>
            <a:pathLst>
              <a:path h="2866679" w="6766838">
                <a:moveTo>
                  <a:pt x="6766838" y="0"/>
                </a:moveTo>
                <a:lnTo>
                  <a:pt x="0" y="0"/>
                </a:lnTo>
                <a:lnTo>
                  <a:pt x="0" y="2866679"/>
                </a:lnTo>
                <a:lnTo>
                  <a:pt x="6766838" y="2866679"/>
                </a:lnTo>
                <a:lnTo>
                  <a:pt x="6766838" y="0"/>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47424" y="6105614"/>
            <a:ext cx="18777774" cy="4483649"/>
          </a:xfrm>
          <a:custGeom>
            <a:avLst/>
            <a:gdLst/>
            <a:ahLst/>
            <a:cxnLst/>
            <a:rect r="r" b="b" t="t" l="l"/>
            <a:pathLst>
              <a:path h="4483649" w="18777774">
                <a:moveTo>
                  <a:pt x="0" y="0"/>
                </a:moveTo>
                <a:lnTo>
                  <a:pt x="18777774" y="0"/>
                </a:lnTo>
                <a:lnTo>
                  <a:pt x="18777774" y="4483649"/>
                </a:lnTo>
                <a:lnTo>
                  <a:pt x="0" y="4483649"/>
                </a:lnTo>
                <a:lnTo>
                  <a:pt x="0" y="0"/>
                </a:lnTo>
                <a:close/>
              </a:path>
            </a:pathLst>
          </a:custGeom>
          <a:blipFill>
            <a:blip r:embed="rId4"/>
            <a:stretch>
              <a:fillRect l="0" t="-60323" r="0" b="-118880"/>
            </a:stretch>
          </a:blipFill>
        </p:spPr>
      </p:sp>
      <p:sp>
        <p:nvSpPr>
          <p:cNvPr name="Freeform 4" id="4"/>
          <p:cNvSpPr/>
          <p:nvPr/>
        </p:nvSpPr>
        <p:spPr>
          <a:xfrm flipH="false" flipV="true" rot="9455446">
            <a:off x="8513089" y="6571460"/>
            <a:ext cx="10931381" cy="4630930"/>
          </a:xfrm>
          <a:custGeom>
            <a:avLst/>
            <a:gdLst/>
            <a:ahLst/>
            <a:cxnLst/>
            <a:rect r="r" b="b" t="t" l="l"/>
            <a:pathLst>
              <a:path h="4630930" w="10931381">
                <a:moveTo>
                  <a:pt x="0" y="4630930"/>
                </a:moveTo>
                <a:lnTo>
                  <a:pt x="10931381" y="4630930"/>
                </a:lnTo>
                <a:lnTo>
                  <a:pt x="10931381" y="0"/>
                </a:lnTo>
                <a:lnTo>
                  <a:pt x="0" y="0"/>
                </a:lnTo>
                <a:lnTo>
                  <a:pt x="0" y="463093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5" id="5"/>
          <p:cNvSpPr txBox="true"/>
          <p:nvPr/>
        </p:nvSpPr>
        <p:spPr>
          <a:xfrm rot="0">
            <a:off x="1028700" y="806552"/>
            <a:ext cx="12980571" cy="4336948"/>
          </a:xfrm>
          <a:prstGeom prst="rect">
            <a:avLst/>
          </a:prstGeom>
        </p:spPr>
        <p:txBody>
          <a:bodyPr anchor="t" rtlCol="false" tIns="0" lIns="0" bIns="0" rIns="0">
            <a:spAutoFit/>
          </a:bodyPr>
          <a:lstStyle/>
          <a:p>
            <a:pPr algn="l">
              <a:lnSpc>
                <a:spcPts val="11572"/>
              </a:lnSpc>
            </a:pPr>
            <a:r>
              <a:rPr lang="en-US" sz="7663">
                <a:solidFill>
                  <a:srgbClr val="000000"/>
                </a:solidFill>
                <a:latin typeface="The Seasons"/>
                <a:ea typeface="The Seasons"/>
                <a:cs typeface="The Seasons"/>
                <a:sym typeface="The Seasons"/>
              </a:rPr>
              <a:t>3. COMERCIO EXTERIOR Y RELACIONES INTERNACIONALES</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FFF7F1"/>
        </a:solidFill>
      </p:bgPr>
    </p:bg>
    <p:spTree>
      <p:nvGrpSpPr>
        <p:cNvPr id="1" name=""/>
        <p:cNvGrpSpPr/>
        <p:nvPr/>
      </p:nvGrpSpPr>
      <p:grpSpPr>
        <a:xfrm>
          <a:off x="0" y="0"/>
          <a:ext cx="0" cy="0"/>
          <a:chOff x="0" y="0"/>
          <a:chExt cx="0" cy="0"/>
        </a:xfrm>
      </p:grpSpPr>
      <p:sp>
        <p:nvSpPr>
          <p:cNvPr name="Freeform 2" id="2"/>
          <p:cNvSpPr/>
          <p:nvPr/>
        </p:nvSpPr>
        <p:spPr>
          <a:xfrm flipH="true" flipV="false" rot="-4071795">
            <a:off x="13351079" y="818422"/>
            <a:ext cx="5878624" cy="2490399"/>
          </a:xfrm>
          <a:custGeom>
            <a:avLst/>
            <a:gdLst/>
            <a:ahLst/>
            <a:cxnLst/>
            <a:rect r="r" b="b" t="t" l="l"/>
            <a:pathLst>
              <a:path h="2490399" w="5878624">
                <a:moveTo>
                  <a:pt x="5878624" y="0"/>
                </a:moveTo>
                <a:lnTo>
                  <a:pt x="0" y="0"/>
                </a:lnTo>
                <a:lnTo>
                  <a:pt x="0" y="2490399"/>
                </a:lnTo>
                <a:lnTo>
                  <a:pt x="5878624" y="2490399"/>
                </a:lnTo>
                <a:lnTo>
                  <a:pt x="5878624" y="0"/>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9875818" y="1631950"/>
            <a:ext cx="13110984" cy="11628827"/>
          </a:xfrm>
          <a:custGeom>
            <a:avLst/>
            <a:gdLst/>
            <a:ahLst/>
            <a:cxnLst/>
            <a:rect r="r" b="b" t="t" l="l"/>
            <a:pathLst>
              <a:path h="11628827" w="13110984">
                <a:moveTo>
                  <a:pt x="0" y="0"/>
                </a:moveTo>
                <a:lnTo>
                  <a:pt x="13110984" y="0"/>
                </a:lnTo>
                <a:lnTo>
                  <a:pt x="13110984" y="11628827"/>
                </a:lnTo>
                <a:lnTo>
                  <a:pt x="0" y="11628827"/>
                </a:lnTo>
                <a:lnTo>
                  <a:pt x="0" y="0"/>
                </a:lnTo>
                <a:close/>
              </a:path>
            </a:pathLst>
          </a:custGeom>
          <a:blipFill>
            <a:blip r:embed="rId4"/>
            <a:stretch>
              <a:fillRect l="-33097" t="-26670" r="-35534" b="0"/>
            </a:stretch>
          </a:blipFill>
        </p:spPr>
      </p:sp>
      <p:sp>
        <p:nvSpPr>
          <p:cNvPr name="Freeform 4" id="4"/>
          <p:cNvSpPr/>
          <p:nvPr/>
        </p:nvSpPr>
        <p:spPr>
          <a:xfrm flipH="true" flipV="true" rot="-2109414">
            <a:off x="10632636" y="6407513"/>
            <a:ext cx="9654559" cy="4090022"/>
          </a:xfrm>
          <a:custGeom>
            <a:avLst/>
            <a:gdLst/>
            <a:ahLst/>
            <a:cxnLst/>
            <a:rect r="r" b="b" t="t" l="l"/>
            <a:pathLst>
              <a:path h="4090022" w="9654559">
                <a:moveTo>
                  <a:pt x="9654559" y="4090023"/>
                </a:moveTo>
                <a:lnTo>
                  <a:pt x="0" y="4090023"/>
                </a:lnTo>
                <a:lnTo>
                  <a:pt x="0" y="0"/>
                </a:lnTo>
                <a:lnTo>
                  <a:pt x="9654559" y="0"/>
                </a:lnTo>
                <a:lnTo>
                  <a:pt x="9654559" y="4090023"/>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5" id="5"/>
          <p:cNvGrpSpPr/>
          <p:nvPr/>
        </p:nvGrpSpPr>
        <p:grpSpPr>
          <a:xfrm rot="0">
            <a:off x="14363700" y="663293"/>
            <a:ext cx="3259928" cy="1937314"/>
            <a:chOff x="0" y="0"/>
            <a:chExt cx="1367703" cy="812800"/>
          </a:xfrm>
        </p:grpSpPr>
        <p:sp>
          <p:nvSpPr>
            <p:cNvPr name="Freeform 6" id="6"/>
            <p:cNvSpPr/>
            <p:nvPr/>
          </p:nvSpPr>
          <p:spPr>
            <a:xfrm flipH="false" flipV="false" rot="0">
              <a:off x="0" y="0"/>
              <a:ext cx="1367703" cy="812800"/>
            </a:xfrm>
            <a:custGeom>
              <a:avLst/>
              <a:gdLst/>
              <a:ahLst/>
              <a:cxnLst/>
              <a:rect r="r" b="b" t="t" l="l"/>
              <a:pathLst>
                <a:path h="812800" w="1367703">
                  <a:moveTo>
                    <a:pt x="54622" y="0"/>
                  </a:moveTo>
                  <a:lnTo>
                    <a:pt x="1313081" y="0"/>
                  </a:lnTo>
                  <a:cubicBezTo>
                    <a:pt x="1343248" y="0"/>
                    <a:pt x="1367703" y="24455"/>
                    <a:pt x="1367703" y="54622"/>
                  </a:cubicBezTo>
                  <a:lnTo>
                    <a:pt x="1367703" y="758178"/>
                  </a:lnTo>
                  <a:cubicBezTo>
                    <a:pt x="1367703" y="788345"/>
                    <a:pt x="1343248" y="812800"/>
                    <a:pt x="1313081" y="812800"/>
                  </a:cubicBezTo>
                  <a:lnTo>
                    <a:pt x="54622" y="812800"/>
                  </a:lnTo>
                  <a:cubicBezTo>
                    <a:pt x="24455" y="812800"/>
                    <a:pt x="0" y="788345"/>
                    <a:pt x="0" y="758178"/>
                  </a:cubicBezTo>
                  <a:lnTo>
                    <a:pt x="0" y="54622"/>
                  </a:lnTo>
                  <a:cubicBezTo>
                    <a:pt x="0" y="24455"/>
                    <a:pt x="24455" y="0"/>
                    <a:pt x="54622" y="0"/>
                  </a:cubicBezTo>
                  <a:close/>
                </a:path>
              </a:pathLst>
            </a:custGeom>
            <a:blipFill>
              <a:blip r:embed="rId5"/>
              <a:stretch>
                <a:fillRect l="0" t="-6090" r="0" b="-6090"/>
              </a:stretch>
            </a:blipFill>
          </p:spPr>
        </p:sp>
      </p:grpSp>
      <p:sp>
        <p:nvSpPr>
          <p:cNvPr name="TextBox 7" id="7"/>
          <p:cNvSpPr txBox="true"/>
          <p:nvPr/>
        </p:nvSpPr>
        <p:spPr>
          <a:xfrm rot="0">
            <a:off x="1028700" y="942975"/>
            <a:ext cx="10642973" cy="693738"/>
          </a:xfrm>
          <a:prstGeom prst="rect">
            <a:avLst/>
          </a:prstGeom>
        </p:spPr>
        <p:txBody>
          <a:bodyPr anchor="t" rtlCol="false" tIns="0" lIns="0" bIns="0" rIns="0">
            <a:spAutoFit/>
          </a:bodyPr>
          <a:lstStyle/>
          <a:p>
            <a:pPr algn="l" marL="0" indent="0" lvl="0">
              <a:lnSpc>
                <a:spcPts val="5599"/>
              </a:lnSpc>
              <a:spcBef>
                <a:spcPct val="0"/>
              </a:spcBef>
            </a:pPr>
            <a:r>
              <a:rPr lang="en-US" b="true" sz="3999">
                <a:solidFill>
                  <a:srgbClr val="31356E"/>
                </a:solidFill>
                <a:latin typeface="The Seasons Bold"/>
                <a:ea typeface="The Seasons Bold"/>
                <a:cs typeface="The Seasons Bold"/>
                <a:sym typeface="The Seasons Bold"/>
              </a:rPr>
              <a:t>Relaciones internacionales</a:t>
            </a:r>
          </a:p>
        </p:txBody>
      </p:sp>
      <p:sp>
        <p:nvSpPr>
          <p:cNvPr name="TextBox 8" id="8"/>
          <p:cNvSpPr txBox="true"/>
          <p:nvPr/>
        </p:nvSpPr>
        <p:spPr>
          <a:xfrm rot="0">
            <a:off x="1028700" y="2910975"/>
            <a:ext cx="8115300" cy="5425440"/>
          </a:xfrm>
          <a:prstGeom prst="rect">
            <a:avLst/>
          </a:prstGeom>
        </p:spPr>
        <p:txBody>
          <a:bodyPr anchor="t" rtlCol="false" tIns="0" lIns="0" bIns="0" rIns="0">
            <a:spAutoFit/>
          </a:bodyPr>
          <a:lstStyle/>
          <a:p>
            <a:pPr algn="l">
              <a:lnSpc>
                <a:spcPts val="3359"/>
              </a:lnSpc>
            </a:pPr>
            <a:r>
              <a:rPr lang="en-US" sz="2400" b="true">
                <a:solidFill>
                  <a:srgbClr val="000000"/>
                </a:solidFill>
                <a:latin typeface="Montserrat Bold"/>
                <a:ea typeface="Montserrat Bold"/>
                <a:cs typeface="Montserrat Bold"/>
                <a:sym typeface="Montserrat Bold"/>
              </a:rPr>
              <a:t>Alianza del Pacífico</a:t>
            </a:r>
          </a:p>
          <a:p>
            <a:pPr algn="l">
              <a:lnSpc>
                <a:spcPts val="3359"/>
              </a:lnSpc>
            </a:pPr>
          </a:p>
          <a:p>
            <a:pPr algn="l">
              <a:lnSpc>
                <a:spcPts val="3359"/>
              </a:lnSpc>
            </a:pPr>
            <a:r>
              <a:rPr lang="en-US" sz="2400">
                <a:solidFill>
                  <a:srgbClr val="000000"/>
                </a:solidFill>
                <a:latin typeface="Montserrat"/>
                <a:ea typeface="Montserrat"/>
                <a:cs typeface="Montserrat"/>
                <a:sym typeface="Montserrat"/>
              </a:rPr>
              <a:t>Es una iniciativa de integración regional entre Chile, Colombia, México y Perú, que busca convertirse en una plataforma de articulación política, económica y comercial, así como de proyección al mundo, con énfasis en la región Asia-Pacífico.</a:t>
            </a:r>
          </a:p>
          <a:p>
            <a:pPr algn="l">
              <a:lnSpc>
                <a:spcPts val="3359"/>
              </a:lnSpc>
            </a:pPr>
          </a:p>
          <a:p>
            <a:pPr algn="l" marL="0" indent="0" lvl="0">
              <a:lnSpc>
                <a:spcPts val="3359"/>
              </a:lnSpc>
              <a:spcBef>
                <a:spcPct val="0"/>
              </a:spcBef>
            </a:pPr>
            <a:r>
              <a:rPr lang="en-US" sz="2400">
                <a:solidFill>
                  <a:srgbClr val="000000"/>
                </a:solidFill>
                <a:latin typeface="Montserrat"/>
                <a:ea typeface="Montserrat"/>
                <a:cs typeface="Montserrat"/>
                <a:sym typeface="Montserrat"/>
              </a:rPr>
              <a:t>El Mincetur participa en el Grupo Técnico de Turismo de la Alianza del Pacífico, con un trabajo orientado al cumplimiento de los mandatos de las declaraciones suscritas por los presidentes de los 4 países del bloque. </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FFF7F1"/>
        </a:solidFill>
      </p:bgPr>
    </p:bg>
    <p:spTree>
      <p:nvGrpSpPr>
        <p:cNvPr id="1" name=""/>
        <p:cNvGrpSpPr/>
        <p:nvPr/>
      </p:nvGrpSpPr>
      <p:grpSpPr>
        <a:xfrm>
          <a:off x="0" y="0"/>
          <a:ext cx="0" cy="0"/>
          <a:chOff x="0" y="0"/>
          <a:chExt cx="0" cy="0"/>
        </a:xfrm>
      </p:grpSpPr>
      <p:sp>
        <p:nvSpPr>
          <p:cNvPr name="Freeform 2" id="2"/>
          <p:cNvSpPr/>
          <p:nvPr/>
        </p:nvSpPr>
        <p:spPr>
          <a:xfrm flipH="true" flipV="false" rot="-4071795">
            <a:off x="13351079" y="818422"/>
            <a:ext cx="5878624" cy="2490399"/>
          </a:xfrm>
          <a:custGeom>
            <a:avLst/>
            <a:gdLst/>
            <a:ahLst/>
            <a:cxnLst/>
            <a:rect r="r" b="b" t="t" l="l"/>
            <a:pathLst>
              <a:path h="2490399" w="5878624">
                <a:moveTo>
                  <a:pt x="5878624" y="0"/>
                </a:moveTo>
                <a:lnTo>
                  <a:pt x="0" y="0"/>
                </a:lnTo>
                <a:lnTo>
                  <a:pt x="0" y="2490399"/>
                </a:lnTo>
                <a:lnTo>
                  <a:pt x="5878624" y="2490399"/>
                </a:lnTo>
                <a:lnTo>
                  <a:pt x="5878624" y="0"/>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1476018" y="2448379"/>
            <a:ext cx="13110984" cy="11628827"/>
          </a:xfrm>
          <a:custGeom>
            <a:avLst/>
            <a:gdLst/>
            <a:ahLst/>
            <a:cxnLst/>
            <a:rect r="r" b="b" t="t" l="l"/>
            <a:pathLst>
              <a:path h="11628827" w="13110984">
                <a:moveTo>
                  <a:pt x="0" y="0"/>
                </a:moveTo>
                <a:lnTo>
                  <a:pt x="13110984" y="0"/>
                </a:lnTo>
                <a:lnTo>
                  <a:pt x="13110984" y="11628826"/>
                </a:lnTo>
                <a:lnTo>
                  <a:pt x="0" y="11628826"/>
                </a:lnTo>
                <a:lnTo>
                  <a:pt x="0" y="0"/>
                </a:lnTo>
                <a:close/>
              </a:path>
            </a:pathLst>
          </a:custGeom>
          <a:blipFill>
            <a:blip r:embed="rId4"/>
            <a:stretch>
              <a:fillRect l="-33097" t="-26670" r="-35534" b="0"/>
            </a:stretch>
          </a:blipFill>
        </p:spPr>
      </p:sp>
      <p:sp>
        <p:nvSpPr>
          <p:cNvPr name="Freeform 4" id="4"/>
          <p:cNvSpPr/>
          <p:nvPr/>
        </p:nvSpPr>
        <p:spPr>
          <a:xfrm flipH="true" flipV="true" rot="-2109414">
            <a:off x="10632636" y="6407513"/>
            <a:ext cx="9654559" cy="4090022"/>
          </a:xfrm>
          <a:custGeom>
            <a:avLst/>
            <a:gdLst/>
            <a:ahLst/>
            <a:cxnLst/>
            <a:rect r="r" b="b" t="t" l="l"/>
            <a:pathLst>
              <a:path h="4090022" w="9654559">
                <a:moveTo>
                  <a:pt x="9654559" y="4090023"/>
                </a:moveTo>
                <a:lnTo>
                  <a:pt x="0" y="4090023"/>
                </a:lnTo>
                <a:lnTo>
                  <a:pt x="0" y="0"/>
                </a:lnTo>
                <a:lnTo>
                  <a:pt x="9654559" y="0"/>
                </a:lnTo>
                <a:lnTo>
                  <a:pt x="9654559" y="4090023"/>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5" id="5"/>
          <p:cNvGrpSpPr/>
          <p:nvPr/>
        </p:nvGrpSpPr>
        <p:grpSpPr>
          <a:xfrm rot="0">
            <a:off x="14363700" y="663293"/>
            <a:ext cx="3259928" cy="1937314"/>
            <a:chOff x="0" y="0"/>
            <a:chExt cx="1367703" cy="812800"/>
          </a:xfrm>
        </p:grpSpPr>
        <p:sp>
          <p:nvSpPr>
            <p:cNvPr name="Freeform 6" id="6"/>
            <p:cNvSpPr/>
            <p:nvPr/>
          </p:nvSpPr>
          <p:spPr>
            <a:xfrm flipH="false" flipV="false" rot="0">
              <a:off x="0" y="0"/>
              <a:ext cx="1367703" cy="812800"/>
            </a:xfrm>
            <a:custGeom>
              <a:avLst/>
              <a:gdLst/>
              <a:ahLst/>
              <a:cxnLst/>
              <a:rect r="r" b="b" t="t" l="l"/>
              <a:pathLst>
                <a:path h="812800" w="1367703">
                  <a:moveTo>
                    <a:pt x="54622" y="0"/>
                  </a:moveTo>
                  <a:lnTo>
                    <a:pt x="1313081" y="0"/>
                  </a:lnTo>
                  <a:cubicBezTo>
                    <a:pt x="1343248" y="0"/>
                    <a:pt x="1367703" y="24455"/>
                    <a:pt x="1367703" y="54622"/>
                  </a:cubicBezTo>
                  <a:lnTo>
                    <a:pt x="1367703" y="758178"/>
                  </a:lnTo>
                  <a:cubicBezTo>
                    <a:pt x="1367703" y="788345"/>
                    <a:pt x="1343248" y="812800"/>
                    <a:pt x="1313081" y="812800"/>
                  </a:cubicBezTo>
                  <a:lnTo>
                    <a:pt x="54622" y="812800"/>
                  </a:lnTo>
                  <a:cubicBezTo>
                    <a:pt x="24455" y="812800"/>
                    <a:pt x="0" y="788345"/>
                    <a:pt x="0" y="758178"/>
                  </a:cubicBezTo>
                  <a:lnTo>
                    <a:pt x="0" y="54622"/>
                  </a:lnTo>
                  <a:cubicBezTo>
                    <a:pt x="0" y="24455"/>
                    <a:pt x="24455" y="0"/>
                    <a:pt x="54622" y="0"/>
                  </a:cubicBezTo>
                  <a:close/>
                </a:path>
              </a:pathLst>
            </a:custGeom>
            <a:blipFill>
              <a:blip r:embed="rId5"/>
              <a:stretch>
                <a:fillRect l="0" t="-6090" r="0" b="-6090"/>
              </a:stretch>
            </a:blipFill>
          </p:spPr>
        </p:sp>
      </p:grpSp>
      <p:sp>
        <p:nvSpPr>
          <p:cNvPr name="TextBox 7" id="7"/>
          <p:cNvSpPr txBox="true"/>
          <p:nvPr/>
        </p:nvSpPr>
        <p:spPr>
          <a:xfrm rot="0">
            <a:off x="1028700" y="942975"/>
            <a:ext cx="11264350" cy="1403350"/>
          </a:xfrm>
          <a:prstGeom prst="rect">
            <a:avLst/>
          </a:prstGeom>
        </p:spPr>
        <p:txBody>
          <a:bodyPr anchor="t" rtlCol="false" tIns="0" lIns="0" bIns="0" rIns="0">
            <a:spAutoFit/>
          </a:bodyPr>
          <a:lstStyle/>
          <a:p>
            <a:pPr algn="l" marL="0" indent="0" lvl="0">
              <a:lnSpc>
                <a:spcPts val="5599"/>
              </a:lnSpc>
              <a:spcBef>
                <a:spcPct val="0"/>
              </a:spcBef>
            </a:pPr>
            <a:r>
              <a:rPr lang="en-US" b="true" sz="3999">
                <a:solidFill>
                  <a:srgbClr val="564484"/>
                </a:solidFill>
                <a:latin typeface="The Seasons Bold"/>
                <a:ea typeface="The Seasons Bold"/>
                <a:cs typeface="The Seasons Bold"/>
                <a:sym typeface="The Seasons Bold"/>
              </a:rPr>
              <a:t>Algunas asociaciones a las cuales el Perú pertenece</a:t>
            </a:r>
          </a:p>
        </p:txBody>
      </p:sp>
      <p:sp>
        <p:nvSpPr>
          <p:cNvPr name="TextBox 8" id="8"/>
          <p:cNvSpPr txBox="true"/>
          <p:nvPr/>
        </p:nvSpPr>
        <p:spPr>
          <a:xfrm rot="0">
            <a:off x="1696239" y="3750338"/>
            <a:ext cx="8115300" cy="3229356"/>
          </a:xfrm>
          <a:prstGeom prst="rect">
            <a:avLst/>
          </a:prstGeom>
        </p:spPr>
        <p:txBody>
          <a:bodyPr anchor="t" rtlCol="false" tIns="0" lIns="0" bIns="0" rIns="0">
            <a:spAutoFit/>
          </a:bodyPr>
          <a:lstStyle/>
          <a:p>
            <a:pPr algn="l" marL="518160" indent="-259080" lvl="1">
              <a:lnSpc>
                <a:spcPts val="3744"/>
              </a:lnSpc>
              <a:buFont typeface="Arial"/>
              <a:buChar char="•"/>
            </a:pPr>
            <a:r>
              <a:rPr lang="en-US" sz="2400" spc="26">
                <a:solidFill>
                  <a:srgbClr val="000000"/>
                </a:solidFill>
                <a:latin typeface="Montserrat"/>
                <a:ea typeface="Montserrat"/>
                <a:cs typeface="Montserrat"/>
                <a:sym typeface="Montserrat"/>
              </a:rPr>
              <a:t>Foro de Cooperación Económica Asia Pacífico (APEC)</a:t>
            </a:r>
          </a:p>
          <a:p>
            <a:pPr algn="l" marL="518160" indent="-259080" lvl="1">
              <a:lnSpc>
                <a:spcPts val="3744"/>
              </a:lnSpc>
              <a:buFont typeface="Arial"/>
              <a:buChar char="•"/>
            </a:pPr>
            <a:r>
              <a:rPr lang="en-US" sz="2400" spc="26">
                <a:solidFill>
                  <a:srgbClr val="000000"/>
                </a:solidFill>
                <a:latin typeface="Montserrat"/>
                <a:ea typeface="Montserrat"/>
                <a:cs typeface="Montserrat"/>
                <a:sym typeface="Montserrat"/>
              </a:rPr>
              <a:t>Organización de los Estados Americanos (OEA)</a:t>
            </a:r>
          </a:p>
          <a:p>
            <a:pPr algn="l" marL="518160" indent="-259080" lvl="1">
              <a:lnSpc>
                <a:spcPts val="3744"/>
              </a:lnSpc>
              <a:buFont typeface="Arial"/>
              <a:buChar char="•"/>
            </a:pPr>
            <a:r>
              <a:rPr lang="en-US" sz="2400" spc="26">
                <a:solidFill>
                  <a:srgbClr val="000000"/>
                </a:solidFill>
                <a:latin typeface="Montserrat"/>
                <a:ea typeface="Montserrat"/>
                <a:cs typeface="Montserrat"/>
                <a:sym typeface="Montserrat"/>
              </a:rPr>
              <a:t>Organización Mundial de Turismo (OMT)</a:t>
            </a:r>
          </a:p>
          <a:p>
            <a:pPr algn="l" marL="518160" indent="-259080" lvl="1">
              <a:lnSpc>
                <a:spcPts val="3744"/>
              </a:lnSpc>
              <a:buFont typeface="Arial"/>
              <a:buChar char="•"/>
            </a:pPr>
            <a:r>
              <a:rPr lang="en-US" sz="2400" spc="26">
                <a:solidFill>
                  <a:srgbClr val="000000"/>
                </a:solidFill>
                <a:latin typeface="Montserrat"/>
                <a:ea typeface="Montserrat"/>
                <a:cs typeface="Montserrat"/>
                <a:sym typeface="Montserrat"/>
              </a:rPr>
              <a:t>Organización para la Cooperación y Desarrollo Económico (OCDE)</a:t>
            </a:r>
          </a:p>
          <a:p>
            <a:pPr algn="l" marL="0" indent="0" lvl="0">
              <a:lnSpc>
                <a:spcPts val="3359"/>
              </a:lnSpc>
              <a:spcBef>
                <a:spcPct val="0"/>
              </a:spcBef>
            </a:pP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FF7F1"/>
        </a:solidFill>
      </p:bgPr>
    </p:bg>
    <p:spTree>
      <p:nvGrpSpPr>
        <p:cNvPr id="1" name=""/>
        <p:cNvGrpSpPr/>
        <p:nvPr/>
      </p:nvGrpSpPr>
      <p:grpSpPr>
        <a:xfrm>
          <a:off x="0" y="0"/>
          <a:ext cx="0" cy="0"/>
          <a:chOff x="0" y="0"/>
          <a:chExt cx="0" cy="0"/>
        </a:xfrm>
      </p:grpSpPr>
      <p:sp>
        <p:nvSpPr>
          <p:cNvPr name="Freeform 2" id="2"/>
          <p:cNvSpPr/>
          <p:nvPr/>
        </p:nvSpPr>
        <p:spPr>
          <a:xfrm flipH="false" flipV="false" rot="-6633988">
            <a:off x="-1443976" y="1304261"/>
            <a:ext cx="8375319" cy="3548090"/>
          </a:xfrm>
          <a:custGeom>
            <a:avLst/>
            <a:gdLst/>
            <a:ahLst/>
            <a:cxnLst/>
            <a:rect r="r" b="b" t="t" l="l"/>
            <a:pathLst>
              <a:path h="3548090" w="8375319">
                <a:moveTo>
                  <a:pt x="0" y="0"/>
                </a:moveTo>
                <a:lnTo>
                  <a:pt x="8375320" y="0"/>
                </a:lnTo>
                <a:lnTo>
                  <a:pt x="8375320" y="3548090"/>
                </a:lnTo>
                <a:lnTo>
                  <a:pt x="0" y="3548090"/>
                </a:lnTo>
                <a:lnTo>
                  <a:pt x="0" y="0"/>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0">
            <a:off x="-388391" y="4281063"/>
            <a:ext cx="10512934" cy="6272581"/>
          </a:xfrm>
          <a:custGeom>
            <a:avLst/>
            <a:gdLst/>
            <a:ahLst/>
            <a:cxnLst/>
            <a:rect r="r" b="b" t="t" l="l"/>
            <a:pathLst>
              <a:path h="6272581" w="10512934">
                <a:moveTo>
                  <a:pt x="10512933" y="0"/>
                </a:moveTo>
                <a:lnTo>
                  <a:pt x="0" y="0"/>
                </a:lnTo>
                <a:lnTo>
                  <a:pt x="0" y="6272581"/>
                </a:lnTo>
                <a:lnTo>
                  <a:pt x="10512933" y="6272581"/>
                </a:lnTo>
                <a:lnTo>
                  <a:pt x="10512933" y="0"/>
                </a:lnTo>
                <a:close/>
              </a:path>
            </a:pathLst>
          </a:custGeom>
          <a:blipFill>
            <a:blip r:embed="rId4"/>
            <a:stretch>
              <a:fillRect l="-84354" t="-25220" r="-64981" b="-74583"/>
            </a:stretch>
          </a:blipFill>
        </p:spPr>
      </p:sp>
      <p:sp>
        <p:nvSpPr>
          <p:cNvPr name="Freeform 4" id="4"/>
          <p:cNvSpPr/>
          <p:nvPr/>
        </p:nvSpPr>
        <p:spPr>
          <a:xfrm flipH="false" flipV="true" rot="-7958029">
            <a:off x="-2709442" y="4763327"/>
            <a:ext cx="11264231" cy="4771938"/>
          </a:xfrm>
          <a:custGeom>
            <a:avLst/>
            <a:gdLst/>
            <a:ahLst/>
            <a:cxnLst/>
            <a:rect r="r" b="b" t="t" l="l"/>
            <a:pathLst>
              <a:path h="4771938" w="11264231">
                <a:moveTo>
                  <a:pt x="0" y="4771938"/>
                </a:moveTo>
                <a:lnTo>
                  <a:pt x="11264231" y="4771938"/>
                </a:lnTo>
                <a:lnTo>
                  <a:pt x="11264231" y="0"/>
                </a:lnTo>
                <a:lnTo>
                  <a:pt x="0" y="0"/>
                </a:lnTo>
                <a:lnTo>
                  <a:pt x="0" y="4771938"/>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5" id="5"/>
          <p:cNvSpPr txBox="true"/>
          <p:nvPr/>
        </p:nvSpPr>
        <p:spPr>
          <a:xfrm rot="0">
            <a:off x="10677701" y="1422431"/>
            <a:ext cx="6958417" cy="7222063"/>
          </a:xfrm>
          <a:prstGeom prst="rect">
            <a:avLst/>
          </a:prstGeom>
        </p:spPr>
        <p:txBody>
          <a:bodyPr anchor="t" rtlCol="false" tIns="0" lIns="0" bIns="0" rIns="0">
            <a:spAutoFit/>
          </a:bodyPr>
          <a:lstStyle/>
          <a:p>
            <a:pPr algn="l">
              <a:lnSpc>
                <a:spcPts val="6322"/>
              </a:lnSpc>
            </a:pPr>
            <a:r>
              <a:rPr lang="en-US" sz="3345">
                <a:solidFill>
                  <a:srgbClr val="000000"/>
                </a:solidFill>
                <a:latin typeface="The Seasons Light"/>
                <a:ea typeface="The Seasons Light"/>
                <a:cs typeface="The Seasons Light"/>
                <a:sym typeface="The Seasons Light"/>
              </a:rPr>
              <a:t>CONTEXTO HISTÓRICO Y POLÍTICO ESTRUCTURA PRODUCTIVA COMERCIO EXTERIOR</a:t>
            </a:r>
          </a:p>
          <a:p>
            <a:pPr algn="l">
              <a:lnSpc>
                <a:spcPts val="6322"/>
              </a:lnSpc>
            </a:pPr>
            <a:r>
              <a:rPr lang="en-US" sz="3345">
                <a:solidFill>
                  <a:srgbClr val="000000"/>
                </a:solidFill>
                <a:latin typeface="The Seasons Light"/>
                <a:ea typeface="The Seasons Light"/>
                <a:cs typeface="The Seasons Light"/>
                <a:sym typeface="The Seasons Light"/>
              </a:rPr>
              <a:t>PLANIFICACIÓN</a:t>
            </a:r>
          </a:p>
          <a:p>
            <a:pPr algn="l">
              <a:lnSpc>
                <a:spcPts val="6322"/>
              </a:lnSpc>
            </a:pPr>
            <a:r>
              <a:rPr lang="en-US" sz="3345">
                <a:solidFill>
                  <a:srgbClr val="000000"/>
                </a:solidFill>
                <a:latin typeface="The Seasons Light"/>
                <a:ea typeface="The Seasons Light"/>
                <a:cs typeface="The Seasons Light"/>
                <a:sym typeface="The Seasons Light"/>
              </a:rPr>
              <a:t>PREVISIÓN</a:t>
            </a:r>
          </a:p>
          <a:p>
            <a:pPr algn="l">
              <a:lnSpc>
                <a:spcPts val="6322"/>
              </a:lnSpc>
            </a:pPr>
            <a:r>
              <a:rPr lang="en-US" sz="3345">
                <a:solidFill>
                  <a:srgbClr val="000000"/>
                </a:solidFill>
                <a:latin typeface="The Seasons Light"/>
                <a:ea typeface="The Seasons Light"/>
                <a:cs typeface="The Seasons Light"/>
                <a:sym typeface="The Seasons Light"/>
              </a:rPr>
              <a:t>PLANOS</a:t>
            </a:r>
          </a:p>
          <a:p>
            <a:pPr algn="l">
              <a:lnSpc>
                <a:spcPts val="6322"/>
              </a:lnSpc>
            </a:pPr>
            <a:r>
              <a:rPr lang="en-US" sz="3345">
                <a:solidFill>
                  <a:srgbClr val="000000"/>
                </a:solidFill>
                <a:latin typeface="The Seasons Light"/>
                <a:ea typeface="The Seasons Light"/>
                <a:cs typeface="The Seasons Light"/>
                <a:sym typeface="The Seasons Light"/>
              </a:rPr>
              <a:t>DOCUMENTACIÓN</a:t>
            </a:r>
          </a:p>
          <a:p>
            <a:pPr algn="l">
              <a:lnSpc>
                <a:spcPts val="6322"/>
              </a:lnSpc>
            </a:pPr>
            <a:r>
              <a:rPr lang="en-US" sz="3345">
                <a:solidFill>
                  <a:srgbClr val="000000"/>
                </a:solidFill>
                <a:latin typeface="The Seasons Light"/>
                <a:ea typeface="The Seasons Light"/>
                <a:cs typeface="The Seasons Light"/>
                <a:sym typeface="The Seasons Light"/>
              </a:rPr>
              <a:t>DATOS</a:t>
            </a:r>
          </a:p>
          <a:p>
            <a:pPr algn="l">
              <a:lnSpc>
                <a:spcPts val="6322"/>
              </a:lnSpc>
            </a:pPr>
            <a:r>
              <a:rPr lang="en-US" sz="3345">
                <a:solidFill>
                  <a:srgbClr val="000000"/>
                </a:solidFill>
                <a:latin typeface="The Seasons Light"/>
                <a:ea typeface="The Seasons Light"/>
                <a:cs typeface="The Seasons Light"/>
                <a:sym typeface="The Seasons Light"/>
              </a:rPr>
              <a:t>CONCLUSIONES</a:t>
            </a:r>
          </a:p>
        </p:txBody>
      </p:sp>
      <p:sp>
        <p:nvSpPr>
          <p:cNvPr name="TextBox 6" id="6"/>
          <p:cNvSpPr txBox="true"/>
          <p:nvPr/>
        </p:nvSpPr>
        <p:spPr>
          <a:xfrm rot="0">
            <a:off x="9367962" y="1374806"/>
            <a:ext cx="797206" cy="7208520"/>
          </a:xfrm>
          <a:prstGeom prst="rect">
            <a:avLst/>
          </a:prstGeom>
        </p:spPr>
        <p:txBody>
          <a:bodyPr anchor="t" rtlCol="false" tIns="0" lIns="0" bIns="0" rIns="0">
            <a:spAutoFit/>
          </a:bodyPr>
          <a:lstStyle/>
          <a:p>
            <a:pPr algn="r">
              <a:lnSpc>
                <a:spcPts val="6390"/>
              </a:lnSpc>
            </a:pPr>
            <a:r>
              <a:rPr lang="en-US" sz="3000">
                <a:solidFill>
                  <a:srgbClr val="000000"/>
                </a:solidFill>
                <a:latin typeface="The Seasons"/>
                <a:ea typeface="The Seasons"/>
                <a:cs typeface="The Seasons"/>
                <a:sym typeface="The Seasons"/>
              </a:rPr>
              <a:t>01</a:t>
            </a:r>
          </a:p>
          <a:p>
            <a:pPr algn="r">
              <a:lnSpc>
                <a:spcPts val="6390"/>
              </a:lnSpc>
            </a:pPr>
            <a:r>
              <a:rPr lang="en-US" sz="3000">
                <a:solidFill>
                  <a:srgbClr val="000000"/>
                </a:solidFill>
                <a:latin typeface="The Seasons"/>
                <a:ea typeface="The Seasons"/>
                <a:cs typeface="The Seasons"/>
                <a:sym typeface="The Seasons"/>
              </a:rPr>
              <a:t>02</a:t>
            </a:r>
          </a:p>
          <a:p>
            <a:pPr algn="r">
              <a:lnSpc>
                <a:spcPts val="6390"/>
              </a:lnSpc>
            </a:pPr>
            <a:r>
              <a:rPr lang="en-US" sz="3000">
                <a:solidFill>
                  <a:srgbClr val="000000"/>
                </a:solidFill>
                <a:latin typeface="The Seasons"/>
                <a:ea typeface="The Seasons"/>
                <a:cs typeface="The Seasons"/>
                <a:sym typeface="The Seasons"/>
              </a:rPr>
              <a:t>03</a:t>
            </a:r>
          </a:p>
          <a:p>
            <a:pPr algn="r">
              <a:lnSpc>
                <a:spcPts val="6390"/>
              </a:lnSpc>
            </a:pPr>
            <a:r>
              <a:rPr lang="en-US" sz="3000">
                <a:solidFill>
                  <a:srgbClr val="000000"/>
                </a:solidFill>
                <a:latin typeface="The Seasons"/>
                <a:ea typeface="The Seasons"/>
                <a:cs typeface="The Seasons"/>
                <a:sym typeface="The Seasons"/>
              </a:rPr>
              <a:t>04</a:t>
            </a:r>
          </a:p>
          <a:p>
            <a:pPr algn="r">
              <a:lnSpc>
                <a:spcPts val="6390"/>
              </a:lnSpc>
            </a:pPr>
            <a:r>
              <a:rPr lang="en-US" sz="3000">
                <a:solidFill>
                  <a:srgbClr val="000000"/>
                </a:solidFill>
                <a:latin typeface="The Seasons"/>
                <a:ea typeface="The Seasons"/>
                <a:cs typeface="The Seasons"/>
                <a:sym typeface="The Seasons"/>
              </a:rPr>
              <a:t>05</a:t>
            </a:r>
          </a:p>
          <a:p>
            <a:pPr algn="r">
              <a:lnSpc>
                <a:spcPts val="6390"/>
              </a:lnSpc>
            </a:pPr>
            <a:r>
              <a:rPr lang="en-US" sz="3000">
                <a:solidFill>
                  <a:srgbClr val="000000"/>
                </a:solidFill>
                <a:latin typeface="The Seasons"/>
                <a:ea typeface="The Seasons"/>
                <a:cs typeface="The Seasons"/>
                <a:sym typeface="The Seasons"/>
              </a:rPr>
              <a:t>06</a:t>
            </a:r>
          </a:p>
          <a:p>
            <a:pPr algn="r">
              <a:lnSpc>
                <a:spcPts val="6390"/>
              </a:lnSpc>
            </a:pPr>
            <a:r>
              <a:rPr lang="en-US" sz="3000">
                <a:solidFill>
                  <a:srgbClr val="000000"/>
                </a:solidFill>
                <a:latin typeface="The Seasons"/>
                <a:ea typeface="The Seasons"/>
                <a:cs typeface="The Seasons"/>
                <a:sym typeface="The Seasons"/>
              </a:rPr>
              <a:t>07</a:t>
            </a:r>
          </a:p>
          <a:p>
            <a:pPr algn="r">
              <a:lnSpc>
                <a:spcPts val="6390"/>
              </a:lnSpc>
            </a:pPr>
            <a:r>
              <a:rPr lang="en-US" sz="3000">
                <a:solidFill>
                  <a:srgbClr val="000000"/>
                </a:solidFill>
                <a:latin typeface="The Seasons"/>
                <a:ea typeface="The Seasons"/>
                <a:cs typeface="The Seasons"/>
                <a:sym typeface="The Seasons"/>
              </a:rPr>
              <a:t>08</a:t>
            </a:r>
          </a:p>
          <a:p>
            <a:pPr algn="r">
              <a:lnSpc>
                <a:spcPts val="6390"/>
              </a:lnSpc>
            </a:pPr>
            <a:r>
              <a:rPr lang="en-US" sz="3000">
                <a:solidFill>
                  <a:srgbClr val="000000"/>
                </a:solidFill>
                <a:latin typeface="The Seasons"/>
                <a:ea typeface="The Seasons"/>
                <a:cs typeface="The Seasons"/>
                <a:sym typeface="The Seasons"/>
              </a:rPr>
              <a:t>09</a:t>
            </a:r>
          </a:p>
        </p:txBody>
      </p:sp>
      <p:sp>
        <p:nvSpPr>
          <p:cNvPr name="TextBox 7" id="7"/>
          <p:cNvSpPr txBox="true"/>
          <p:nvPr/>
        </p:nvSpPr>
        <p:spPr>
          <a:xfrm rot="0">
            <a:off x="5090324" y="4756150"/>
            <a:ext cx="3763288" cy="688975"/>
          </a:xfrm>
          <a:prstGeom prst="rect">
            <a:avLst/>
          </a:prstGeom>
        </p:spPr>
        <p:txBody>
          <a:bodyPr anchor="t" rtlCol="false" tIns="0" lIns="0" bIns="0" rIns="0">
            <a:spAutoFit/>
          </a:bodyPr>
          <a:lstStyle/>
          <a:p>
            <a:pPr algn="l" marL="0" indent="0" lvl="0">
              <a:lnSpc>
                <a:spcPts val="5599"/>
              </a:lnSpc>
              <a:spcBef>
                <a:spcPct val="0"/>
              </a:spcBef>
            </a:pPr>
            <a:r>
              <a:rPr lang="en-US" sz="3999">
                <a:solidFill>
                  <a:srgbClr val="000000"/>
                </a:solidFill>
                <a:latin typeface="The Seasons"/>
                <a:ea typeface="The Seasons"/>
                <a:cs typeface="The Seasons"/>
                <a:sym typeface="The Seasons"/>
              </a:rPr>
              <a:t>C</a:t>
            </a:r>
            <a:r>
              <a:rPr lang="en-US" sz="3999" u="none">
                <a:solidFill>
                  <a:srgbClr val="000000"/>
                </a:solidFill>
                <a:latin typeface="The Seasons"/>
                <a:ea typeface="The Seasons"/>
                <a:cs typeface="The Seasons"/>
                <a:sym typeface="The Seasons"/>
              </a:rPr>
              <a:t>ontenidos</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FFF7F1"/>
        </a:solidFill>
      </p:bgPr>
    </p:bg>
    <p:spTree>
      <p:nvGrpSpPr>
        <p:cNvPr id="1" name=""/>
        <p:cNvGrpSpPr/>
        <p:nvPr/>
      </p:nvGrpSpPr>
      <p:grpSpPr>
        <a:xfrm>
          <a:off x="0" y="0"/>
          <a:ext cx="0" cy="0"/>
          <a:chOff x="0" y="0"/>
          <a:chExt cx="0" cy="0"/>
        </a:xfrm>
      </p:grpSpPr>
      <p:sp>
        <p:nvSpPr>
          <p:cNvPr name="Freeform 2" id="2"/>
          <p:cNvSpPr/>
          <p:nvPr/>
        </p:nvSpPr>
        <p:spPr>
          <a:xfrm flipH="true" flipV="false" rot="-4071795">
            <a:off x="13351079" y="818422"/>
            <a:ext cx="5878624" cy="2490399"/>
          </a:xfrm>
          <a:custGeom>
            <a:avLst/>
            <a:gdLst/>
            <a:ahLst/>
            <a:cxnLst/>
            <a:rect r="r" b="b" t="t" l="l"/>
            <a:pathLst>
              <a:path h="2490399" w="5878624">
                <a:moveTo>
                  <a:pt x="5878624" y="0"/>
                </a:moveTo>
                <a:lnTo>
                  <a:pt x="0" y="0"/>
                </a:lnTo>
                <a:lnTo>
                  <a:pt x="0" y="2490399"/>
                </a:lnTo>
                <a:lnTo>
                  <a:pt x="5878624" y="2490399"/>
                </a:lnTo>
                <a:lnTo>
                  <a:pt x="5878624" y="0"/>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9875818" y="1631950"/>
            <a:ext cx="13110984" cy="11628827"/>
          </a:xfrm>
          <a:custGeom>
            <a:avLst/>
            <a:gdLst/>
            <a:ahLst/>
            <a:cxnLst/>
            <a:rect r="r" b="b" t="t" l="l"/>
            <a:pathLst>
              <a:path h="11628827" w="13110984">
                <a:moveTo>
                  <a:pt x="0" y="0"/>
                </a:moveTo>
                <a:lnTo>
                  <a:pt x="13110984" y="0"/>
                </a:lnTo>
                <a:lnTo>
                  <a:pt x="13110984" y="11628827"/>
                </a:lnTo>
                <a:lnTo>
                  <a:pt x="0" y="11628827"/>
                </a:lnTo>
                <a:lnTo>
                  <a:pt x="0" y="0"/>
                </a:lnTo>
                <a:close/>
              </a:path>
            </a:pathLst>
          </a:custGeom>
          <a:blipFill>
            <a:blip r:embed="rId4"/>
            <a:stretch>
              <a:fillRect l="-33097" t="-26670" r="-35534" b="0"/>
            </a:stretch>
          </a:blipFill>
        </p:spPr>
      </p:sp>
      <p:sp>
        <p:nvSpPr>
          <p:cNvPr name="Freeform 4" id="4"/>
          <p:cNvSpPr/>
          <p:nvPr/>
        </p:nvSpPr>
        <p:spPr>
          <a:xfrm flipH="true" flipV="true" rot="-2109414">
            <a:off x="10632636" y="6407513"/>
            <a:ext cx="9654559" cy="4090022"/>
          </a:xfrm>
          <a:custGeom>
            <a:avLst/>
            <a:gdLst/>
            <a:ahLst/>
            <a:cxnLst/>
            <a:rect r="r" b="b" t="t" l="l"/>
            <a:pathLst>
              <a:path h="4090022" w="9654559">
                <a:moveTo>
                  <a:pt x="9654559" y="4090023"/>
                </a:moveTo>
                <a:lnTo>
                  <a:pt x="0" y="4090023"/>
                </a:lnTo>
                <a:lnTo>
                  <a:pt x="0" y="0"/>
                </a:lnTo>
                <a:lnTo>
                  <a:pt x="9654559" y="0"/>
                </a:lnTo>
                <a:lnTo>
                  <a:pt x="9654559" y="4090023"/>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5" id="5"/>
          <p:cNvGrpSpPr/>
          <p:nvPr/>
        </p:nvGrpSpPr>
        <p:grpSpPr>
          <a:xfrm rot="0">
            <a:off x="14363700" y="663293"/>
            <a:ext cx="3259928" cy="1937314"/>
            <a:chOff x="0" y="0"/>
            <a:chExt cx="1367703" cy="812800"/>
          </a:xfrm>
        </p:grpSpPr>
        <p:sp>
          <p:nvSpPr>
            <p:cNvPr name="Freeform 6" id="6"/>
            <p:cNvSpPr/>
            <p:nvPr/>
          </p:nvSpPr>
          <p:spPr>
            <a:xfrm flipH="false" flipV="false" rot="0">
              <a:off x="0" y="0"/>
              <a:ext cx="1367703" cy="812800"/>
            </a:xfrm>
            <a:custGeom>
              <a:avLst/>
              <a:gdLst/>
              <a:ahLst/>
              <a:cxnLst/>
              <a:rect r="r" b="b" t="t" l="l"/>
              <a:pathLst>
                <a:path h="812800" w="1367703">
                  <a:moveTo>
                    <a:pt x="54622" y="0"/>
                  </a:moveTo>
                  <a:lnTo>
                    <a:pt x="1313081" y="0"/>
                  </a:lnTo>
                  <a:cubicBezTo>
                    <a:pt x="1343248" y="0"/>
                    <a:pt x="1367703" y="24455"/>
                    <a:pt x="1367703" y="54622"/>
                  </a:cubicBezTo>
                  <a:lnTo>
                    <a:pt x="1367703" y="758178"/>
                  </a:lnTo>
                  <a:cubicBezTo>
                    <a:pt x="1367703" y="788345"/>
                    <a:pt x="1343248" y="812800"/>
                    <a:pt x="1313081" y="812800"/>
                  </a:cubicBezTo>
                  <a:lnTo>
                    <a:pt x="54622" y="812800"/>
                  </a:lnTo>
                  <a:cubicBezTo>
                    <a:pt x="24455" y="812800"/>
                    <a:pt x="0" y="788345"/>
                    <a:pt x="0" y="758178"/>
                  </a:cubicBezTo>
                  <a:lnTo>
                    <a:pt x="0" y="54622"/>
                  </a:lnTo>
                  <a:cubicBezTo>
                    <a:pt x="0" y="24455"/>
                    <a:pt x="24455" y="0"/>
                    <a:pt x="54622" y="0"/>
                  </a:cubicBezTo>
                  <a:close/>
                </a:path>
              </a:pathLst>
            </a:custGeom>
            <a:blipFill>
              <a:blip r:embed="rId5"/>
              <a:stretch>
                <a:fillRect l="0" t="-6090" r="0" b="-6090"/>
              </a:stretch>
            </a:blipFill>
          </p:spPr>
        </p:sp>
      </p:grpSp>
      <p:sp>
        <p:nvSpPr>
          <p:cNvPr name="TextBox 7" id="7"/>
          <p:cNvSpPr txBox="true"/>
          <p:nvPr/>
        </p:nvSpPr>
        <p:spPr>
          <a:xfrm rot="0">
            <a:off x="1028700" y="914400"/>
            <a:ext cx="9630601" cy="887412"/>
          </a:xfrm>
          <a:prstGeom prst="rect">
            <a:avLst/>
          </a:prstGeom>
        </p:spPr>
        <p:txBody>
          <a:bodyPr anchor="t" rtlCol="false" tIns="0" lIns="0" bIns="0" rIns="0">
            <a:spAutoFit/>
          </a:bodyPr>
          <a:lstStyle/>
          <a:p>
            <a:pPr algn="l" marL="0" indent="0" lvl="0">
              <a:lnSpc>
                <a:spcPts val="7000"/>
              </a:lnSpc>
              <a:spcBef>
                <a:spcPct val="0"/>
              </a:spcBef>
            </a:pPr>
            <a:r>
              <a:rPr lang="en-US" b="true" sz="5000">
                <a:solidFill>
                  <a:srgbClr val="3972B7"/>
                </a:solidFill>
                <a:latin typeface="The Seasons Bold"/>
                <a:ea typeface="The Seasons Bold"/>
                <a:cs typeface="The Seasons Bold"/>
                <a:sym typeface="The Seasons Bold"/>
              </a:rPr>
              <a:t>Comercio exterior a nivel país</a:t>
            </a:r>
          </a:p>
        </p:txBody>
      </p:sp>
      <p:sp>
        <p:nvSpPr>
          <p:cNvPr name="TextBox 8" id="8"/>
          <p:cNvSpPr txBox="true"/>
          <p:nvPr/>
        </p:nvSpPr>
        <p:spPr>
          <a:xfrm rot="0">
            <a:off x="4537559" y="2232660"/>
            <a:ext cx="8115300" cy="2910840"/>
          </a:xfrm>
          <a:prstGeom prst="rect">
            <a:avLst/>
          </a:prstGeom>
        </p:spPr>
        <p:txBody>
          <a:bodyPr anchor="t" rtlCol="false" tIns="0" lIns="0" bIns="0" rIns="0">
            <a:spAutoFit/>
          </a:bodyPr>
          <a:lstStyle/>
          <a:p>
            <a:pPr algn="l" marL="0" indent="0" lvl="0">
              <a:lnSpc>
                <a:spcPts val="3359"/>
              </a:lnSpc>
              <a:spcBef>
                <a:spcPct val="0"/>
              </a:spcBef>
            </a:pPr>
            <a:r>
              <a:rPr lang="en-US" sz="2400">
                <a:solidFill>
                  <a:srgbClr val="000000"/>
                </a:solidFill>
                <a:latin typeface="Montserrat"/>
                <a:ea typeface="Montserrat"/>
                <a:cs typeface="Montserrat"/>
                <a:sym typeface="Montserrat"/>
              </a:rPr>
              <a:t>Las exportaciones de productos mineros lideraron el comercio con APEC en el primer semestre del año, con una participación del 69.4% (US$ 15,182 millones). Les siguieron los productos diversos (US$ 2,507 millones, 11.5%), los agrícolas (US$ 2,252 millones, 10.3%), los pesqueros (US$ 1,384 millones, 6.3%) y los textiles (US$ 544 millones, 2.5%).</a:t>
            </a:r>
          </a:p>
        </p:txBody>
      </p:sp>
      <p:sp>
        <p:nvSpPr>
          <p:cNvPr name="TextBox 9" id="9"/>
          <p:cNvSpPr txBox="true"/>
          <p:nvPr/>
        </p:nvSpPr>
        <p:spPr>
          <a:xfrm rot="0">
            <a:off x="1163984" y="5928360"/>
            <a:ext cx="8115300" cy="3329940"/>
          </a:xfrm>
          <a:prstGeom prst="rect">
            <a:avLst/>
          </a:prstGeom>
        </p:spPr>
        <p:txBody>
          <a:bodyPr anchor="t" rtlCol="false" tIns="0" lIns="0" bIns="0" rIns="0">
            <a:spAutoFit/>
          </a:bodyPr>
          <a:lstStyle/>
          <a:p>
            <a:pPr algn="l" marL="0" indent="0" lvl="0">
              <a:lnSpc>
                <a:spcPts val="3359"/>
              </a:lnSpc>
              <a:spcBef>
                <a:spcPct val="0"/>
              </a:spcBef>
            </a:pPr>
            <a:r>
              <a:rPr lang="en-US" sz="2400">
                <a:solidFill>
                  <a:srgbClr val="000000"/>
                </a:solidFill>
                <a:latin typeface="Montserrat"/>
                <a:ea typeface="Montserrat"/>
                <a:cs typeface="Montserrat"/>
                <a:sym typeface="Montserrat"/>
              </a:rPr>
              <a:t>China sigue siendo el principal destino para nuestras exportaciones al bloque APEC, al cierre del primer semestre de 2024, al concentrar un 35.1% de nuestras ventas globales y el 53% de nuestras exportaciones al APEC, con US$ 11,607 millones (+2.8%). Le siguen EE. UU. (US$ 3,604 millones; -13%), Canadá (US$ 1,696 millones; +27.1%), Japón (US$ 1,635 millones; +25.3%) y Corea del Sur (US$ 1,116 millones; -14.1%).</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FFF7F1"/>
        </a:solidFill>
      </p:bgPr>
    </p:bg>
    <p:spTree>
      <p:nvGrpSpPr>
        <p:cNvPr id="1" name=""/>
        <p:cNvGrpSpPr/>
        <p:nvPr/>
      </p:nvGrpSpPr>
      <p:grpSpPr>
        <a:xfrm>
          <a:off x="0" y="0"/>
          <a:ext cx="0" cy="0"/>
          <a:chOff x="0" y="0"/>
          <a:chExt cx="0" cy="0"/>
        </a:xfrm>
      </p:grpSpPr>
      <p:sp>
        <p:nvSpPr>
          <p:cNvPr name="Freeform 2" id="2"/>
          <p:cNvSpPr/>
          <p:nvPr/>
        </p:nvSpPr>
        <p:spPr>
          <a:xfrm flipH="true" flipV="false" rot="-4071795">
            <a:off x="13351079" y="818422"/>
            <a:ext cx="5878624" cy="2490399"/>
          </a:xfrm>
          <a:custGeom>
            <a:avLst/>
            <a:gdLst/>
            <a:ahLst/>
            <a:cxnLst/>
            <a:rect r="r" b="b" t="t" l="l"/>
            <a:pathLst>
              <a:path h="2490399" w="5878624">
                <a:moveTo>
                  <a:pt x="5878624" y="0"/>
                </a:moveTo>
                <a:lnTo>
                  <a:pt x="0" y="0"/>
                </a:lnTo>
                <a:lnTo>
                  <a:pt x="0" y="2490399"/>
                </a:lnTo>
                <a:lnTo>
                  <a:pt x="5878624" y="2490399"/>
                </a:lnTo>
                <a:lnTo>
                  <a:pt x="5878624" y="0"/>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9875818" y="1631950"/>
            <a:ext cx="13110984" cy="11628827"/>
          </a:xfrm>
          <a:custGeom>
            <a:avLst/>
            <a:gdLst/>
            <a:ahLst/>
            <a:cxnLst/>
            <a:rect r="r" b="b" t="t" l="l"/>
            <a:pathLst>
              <a:path h="11628827" w="13110984">
                <a:moveTo>
                  <a:pt x="0" y="0"/>
                </a:moveTo>
                <a:lnTo>
                  <a:pt x="13110984" y="0"/>
                </a:lnTo>
                <a:lnTo>
                  <a:pt x="13110984" y="11628827"/>
                </a:lnTo>
                <a:lnTo>
                  <a:pt x="0" y="11628827"/>
                </a:lnTo>
                <a:lnTo>
                  <a:pt x="0" y="0"/>
                </a:lnTo>
                <a:close/>
              </a:path>
            </a:pathLst>
          </a:custGeom>
          <a:blipFill>
            <a:blip r:embed="rId4"/>
            <a:stretch>
              <a:fillRect l="-33097" t="-26670" r="-35534" b="0"/>
            </a:stretch>
          </a:blipFill>
        </p:spPr>
      </p:sp>
      <p:sp>
        <p:nvSpPr>
          <p:cNvPr name="Freeform 4" id="4"/>
          <p:cNvSpPr/>
          <p:nvPr/>
        </p:nvSpPr>
        <p:spPr>
          <a:xfrm flipH="true" flipV="true" rot="-2109414">
            <a:off x="10632636" y="6407513"/>
            <a:ext cx="9654559" cy="4090022"/>
          </a:xfrm>
          <a:custGeom>
            <a:avLst/>
            <a:gdLst/>
            <a:ahLst/>
            <a:cxnLst/>
            <a:rect r="r" b="b" t="t" l="l"/>
            <a:pathLst>
              <a:path h="4090022" w="9654559">
                <a:moveTo>
                  <a:pt x="9654559" y="4090023"/>
                </a:moveTo>
                <a:lnTo>
                  <a:pt x="0" y="4090023"/>
                </a:lnTo>
                <a:lnTo>
                  <a:pt x="0" y="0"/>
                </a:lnTo>
                <a:lnTo>
                  <a:pt x="9654559" y="0"/>
                </a:lnTo>
                <a:lnTo>
                  <a:pt x="9654559" y="4090023"/>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5" id="5"/>
          <p:cNvGrpSpPr/>
          <p:nvPr/>
        </p:nvGrpSpPr>
        <p:grpSpPr>
          <a:xfrm rot="0">
            <a:off x="14363700" y="663293"/>
            <a:ext cx="3259928" cy="1937314"/>
            <a:chOff x="0" y="0"/>
            <a:chExt cx="1367703" cy="812800"/>
          </a:xfrm>
        </p:grpSpPr>
        <p:sp>
          <p:nvSpPr>
            <p:cNvPr name="Freeform 6" id="6"/>
            <p:cNvSpPr/>
            <p:nvPr/>
          </p:nvSpPr>
          <p:spPr>
            <a:xfrm flipH="false" flipV="false" rot="0">
              <a:off x="0" y="0"/>
              <a:ext cx="1367703" cy="812800"/>
            </a:xfrm>
            <a:custGeom>
              <a:avLst/>
              <a:gdLst/>
              <a:ahLst/>
              <a:cxnLst/>
              <a:rect r="r" b="b" t="t" l="l"/>
              <a:pathLst>
                <a:path h="812800" w="1367703">
                  <a:moveTo>
                    <a:pt x="54622" y="0"/>
                  </a:moveTo>
                  <a:lnTo>
                    <a:pt x="1313081" y="0"/>
                  </a:lnTo>
                  <a:cubicBezTo>
                    <a:pt x="1343248" y="0"/>
                    <a:pt x="1367703" y="24455"/>
                    <a:pt x="1367703" y="54622"/>
                  </a:cubicBezTo>
                  <a:lnTo>
                    <a:pt x="1367703" y="758178"/>
                  </a:lnTo>
                  <a:cubicBezTo>
                    <a:pt x="1367703" y="788345"/>
                    <a:pt x="1343248" y="812800"/>
                    <a:pt x="1313081" y="812800"/>
                  </a:cubicBezTo>
                  <a:lnTo>
                    <a:pt x="54622" y="812800"/>
                  </a:lnTo>
                  <a:cubicBezTo>
                    <a:pt x="24455" y="812800"/>
                    <a:pt x="0" y="788345"/>
                    <a:pt x="0" y="758178"/>
                  </a:cubicBezTo>
                  <a:lnTo>
                    <a:pt x="0" y="54622"/>
                  </a:lnTo>
                  <a:cubicBezTo>
                    <a:pt x="0" y="24455"/>
                    <a:pt x="24455" y="0"/>
                    <a:pt x="54622" y="0"/>
                  </a:cubicBezTo>
                  <a:close/>
                </a:path>
              </a:pathLst>
            </a:custGeom>
            <a:blipFill>
              <a:blip r:embed="rId5"/>
              <a:stretch>
                <a:fillRect l="0" t="-6133" r="0" b="-6133"/>
              </a:stretch>
            </a:blipFill>
          </p:spPr>
        </p:sp>
      </p:grpSp>
      <p:sp>
        <p:nvSpPr>
          <p:cNvPr name="TextBox 7" id="7"/>
          <p:cNvSpPr txBox="true"/>
          <p:nvPr/>
        </p:nvSpPr>
        <p:spPr>
          <a:xfrm rot="0">
            <a:off x="1028700" y="548993"/>
            <a:ext cx="12383287" cy="1758950"/>
          </a:xfrm>
          <a:prstGeom prst="rect">
            <a:avLst/>
          </a:prstGeom>
        </p:spPr>
        <p:txBody>
          <a:bodyPr anchor="t" rtlCol="false" tIns="0" lIns="0" bIns="0" rIns="0">
            <a:spAutoFit/>
          </a:bodyPr>
          <a:lstStyle/>
          <a:p>
            <a:pPr algn="l" marL="0" indent="0" lvl="0">
              <a:lnSpc>
                <a:spcPts val="7000"/>
              </a:lnSpc>
              <a:spcBef>
                <a:spcPct val="0"/>
              </a:spcBef>
            </a:pPr>
            <a:r>
              <a:rPr lang="en-US" sz="5000">
                <a:solidFill>
                  <a:srgbClr val="3972B7"/>
                </a:solidFill>
                <a:latin typeface="The Seasons"/>
                <a:ea typeface="The Seasons"/>
                <a:cs typeface="The Seasons"/>
                <a:sym typeface="The Seasons"/>
              </a:rPr>
              <a:t>Relaciones internacionales y comercio exterior de la región Huánuco</a:t>
            </a:r>
          </a:p>
        </p:txBody>
      </p:sp>
      <p:sp>
        <p:nvSpPr>
          <p:cNvPr name="TextBox 8" id="8"/>
          <p:cNvSpPr txBox="true"/>
          <p:nvPr/>
        </p:nvSpPr>
        <p:spPr>
          <a:xfrm rot="0">
            <a:off x="1028700" y="2552982"/>
            <a:ext cx="8115300" cy="3189605"/>
          </a:xfrm>
          <a:prstGeom prst="rect">
            <a:avLst/>
          </a:prstGeom>
        </p:spPr>
        <p:txBody>
          <a:bodyPr anchor="t" rtlCol="false" tIns="0" lIns="0" bIns="0" rIns="0">
            <a:spAutoFit/>
          </a:bodyPr>
          <a:lstStyle/>
          <a:p>
            <a:pPr algn="l">
              <a:lnSpc>
                <a:spcPts val="3220"/>
              </a:lnSpc>
            </a:pPr>
            <a:r>
              <a:rPr lang="en-US" sz="2300">
                <a:solidFill>
                  <a:srgbClr val="000000"/>
                </a:solidFill>
                <a:latin typeface="Montserrat"/>
                <a:ea typeface="Montserrat"/>
                <a:cs typeface="Montserrat"/>
                <a:sym typeface="Montserrat"/>
              </a:rPr>
              <a:t>En 2023, la exportación de Huánuco ascendió a US$ 13,4</a:t>
            </a:r>
          </a:p>
          <a:p>
            <a:pPr algn="l">
              <a:lnSpc>
                <a:spcPts val="3220"/>
              </a:lnSpc>
            </a:pPr>
            <a:r>
              <a:rPr lang="en-US" sz="2300">
                <a:solidFill>
                  <a:srgbClr val="000000"/>
                </a:solidFill>
                <a:latin typeface="Montserrat"/>
                <a:ea typeface="Montserrat"/>
                <a:cs typeface="Montserrat"/>
                <a:sym typeface="Montserrat"/>
              </a:rPr>
              <a:t>millones, valor 36% mayor al registrado el año previo,</a:t>
            </a:r>
          </a:p>
          <a:p>
            <a:pPr algn="l">
              <a:lnSpc>
                <a:spcPts val="3220"/>
              </a:lnSpc>
            </a:pPr>
            <a:r>
              <a:rPr lang="en-US" sz="2300">
                <a:solidFill>
                  <a:srgbClr val="000000"/>
                </a:solidFill>
                <a:latin typeface="Montserrat"/>
                <a:ea typeface="Montserrat"/>
                <a:cs typeface="Montserrat"/>
                <a:sym typeface="Montserrat"/>
              </a:rPr>
              <a:t>gracias a la mayor exportación de minerales (+US$ 4</a:t>
            </a:r>
          </a:p>
          <a:p>
            <a:pPr algn="l">
              <a:lnSpc>
                <a:spcPts val="3220"/>
              </a:lnSpc>
            </a:pPr>
            <a:r>
              <a:rPr lang="en-US" sz="2300">
                <a:solidFill>
                  <a:srgbClr val="000000"/>
                </a:solidFill>
                <a:latin typeface="Montserrat"/>
                <a:ea typeface="Montserrat"/>
                <a:cs typeface="Montserrat"/>
                <a:sym typeface="Montserrat"/>
              </a:rPr>
              <a:t>millones), principalmente, cobre (+US$ 3,3 millones), zinc</a:t>
            </a:r>
          </a:p>
          <a:p>
            <a:pPr algn="l">
              <a:lnSpc>
                <a:spcPts val="3220"/>
              </a:lnSpc>
            </a:pPr>
            <a:r>
              <a:rPr lang="en-US" sz="2300">
                <a:solidFill>
                  <a:srgbClr val="000000"/>
                </a:solidFill>
                <a:latin typeface="Montserrat"/>
                <a:ea typeface="Montserrat"/>
                <a:cs typeface="Montserrat"/>
                <a:sym typeface="Montserrat"/>
              </a:rPr>
              <a:t>(+US$ 416 mil), concentrados de plata (+US$ 96 mil) y</a:t>
            </a:r>
          </a:p>
          <a:p>
            <a:pPr algn="l" marL="0" indent="0" lvl="0">
              <a:lnSpc>
                <a:spcPts val="3220"/>
              </a:lnSpc>
              <a:spcBef>
                <a:spcPct val="0"/>
              </a:spcBef>
            </a:pPr>
            <a:r>
              <a:rPr lang="en-US" sz="2300">
                <a:solidFill>
                  <a:srgbClr val="000000"/>
                </a:solidFill>
                <a:latin typeface="Montserrat"/>
                <a:ea typeface="Montserrat"/>
                <a:cs typeface="Montserrat"/>
                <a:sym typeface="Montserrat"/>
              </a:rPr>
              <a:t>antimonio (+US$ 88 mil).</a:t>
            </a:r>
          </a:p>
        </p:txBody>
      </p:sp>
      <p:sp>
        <p:nvSpPr>
          <p:cNvPr name="TextBox 9" id="9"/>
          <p:cNvSpPr txBox="true"/>
          <p:nvPr/>
        </p:nvSpPr>
        <p:spPr>
          <a:xfrm rot="0">
            <a:off x="1436571" y="6479841"/>
            <a:ext cx="8115300" cy="2789555"/>
          </a:xfrm>
          <a:prstGeom prst="rect">
            <a:avLst/>
          </a:prstGeom>
        </p:spPr>
        <p:txBody>
          <a:bodyPr anchor="t" rtlCol="false" tIns="0" lIns="0" bIns="0" rIns="0">
            <a:spAutoFit/>
          </a:bodyPr>
          <a:lstStyle/>
          <a:p>
            <a:pPr algn="l">
              <a:lnSpc>
                <a:spcPts val="3220"/>
              </a:lnSpc>
            </a:pPr>
            <a:r>
              <a:rPr lang="en-US" sz="2300">
                <a:solidFill>
                  <a:srgbClr val="000000"/>
                </a:solidFill>
                <a:latin typeface="Montserrat"/>
                <a:ea typeface="Montserrat"/>
                <a:cs typeface="Montserrat"/>
                <a:sym typeface="Montserrat"/>
              </a:rPr>
              <a:t>Por el contrario, la agroexportación cayó 4% debido a las</a:t>
            </a:r>
          </a:p>
          <a:p>
            <a:pPr algn="l">
              <a:lnSpc>
                <a:spcPts val="3220"/>
              </a:lnSpc>
            </a:pPr>
            <a:r>
              <a:rPr lang="en-US" sz="2300">
                <a:solidFill>
                  <a:srgbClr val="000000"/>
                </a:solidFill>
                <a:latin typeface="Montserrat"/>
                <a:ea typeface="Montserrat"/>
                <a:cs typeface="Montserrat"/>
                <a:sym typeface="Montserrat"/>
              </a:rPr>
              <a:t>menores ventas de legumbres (-57%) - en especial de</a:t>
            </a:r>
          </a:p>
          <a:p>
            <a:pPr algn="l">
              <a:lnSpc>
                <a:spcPts val="3220"/>
              </a:lnSpc>
            </a:pPr>
            <a:r>
              <a:rPr lang="en-US" sz="2300">
                <a:solidFill>
                  <a:srgbClr val="000000"/>
                </a:solidFill>
                <a:latin typeface="Montserrat"/>
                <a:ea typeface="Montserrat"/>
                <a:cs typeface="Montserrat"/>
                <a:sym typeface="Montserrat"/>
              </a:rPr>
              <a:t>arvejas (-100%) y frijoles (-54%)-, y café (-65%). No</a:t>
            </a:r>
          </a:p>
          <a:p>
            <a:pPr algn="l">
              <a:lnSpc>
                <a:spcPts val="3220"/>
              </a:lnSpc>
            </a:pPr>
            <a:r>
              <a:rPr lang="en-US" sz="2300">
                <a:solidFill>
                  <a:srgbClr val="000000"/>
                </a:solidFill>
                <a:latin typeface="Montserrat"/>
                <a:ea typeface="Montserrat"/>
                <a:cs typeface="Montserrat"/>
                <a:sym typeface="Montserrat"/>
              </a:rPr>
              <a:t>obstante, crecieron las ventas de papaya andina</a:t>
            </a:r>
          </a:p>
          <a:p>
            <a:pPr algn="l">
              <a:lnSpc>
                <a:spcPts val="3220"/>
              </a:lnSpc>
            </a:pPr>
            <a:r>
              <a:rPr lang="en-US" sz="2300">
                <a:solidFill>
                  <a:srgbClr val="000000"/>
                </a:solidFill>
                <a:latin typeface="Montserrat"/>
                <a:ea typeface="Montserrat"/>
                <a:cs typeface="Montserrat"/>
                <a:sym typeface="Montserrat"/>
              </a:rPr>
              <a:t>(+409%), follaje mixto (+302%), kudzu (+173%), quinua</a:t>
            </a:r>
          </a:p>
          <a:p>
            <a:pPr algn="l" marL="0" indent="0" lvl="0">
              <a:lnSpc>
                <a:spcPts val="3220"/>
              </a:lnSpc>
              <a:spcBef>
                <a:spcPct val="0"/>
              </a:spcBef>
            </a:pPr>
            <a:r>
              <a:rPr lang="en-US" sz="2300">
                <a:solidFill>
                  <a:srgbClr val="000000"/>
                </a:solidFill>
                <a:latin typeface="Montserrat"/>
                <a:ea typeface="Montserrat"/>
                <a:cs typeface="Montserrat"/>
                <a:sym typeface="Montserrat"/>
              </a:rPr>
              <a:t>(+75%) y palta (+29%).</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FFF7F1"/>
        </a:solidFill>
      </p:bgPr>
    </p:bg>
    <p:spTree>
      <p:nvGrpSpPr>
        <p:cNvPr id="1" name=""/>
        <p:cNvGrpSpPr/>
        <p:nvPr/>
      </p:nvGrpSpPr>
      <p:grpSpPr>
        <a:xfrm>
          <a:off x="0" y="0"/>
          <a:ext cx="0" cy="0"/>
          <a:chOff x="0" y="0"/>
          <a:chExt cx="0" cy="0"/>
        </a:xfrm>
      </p:grpSpPr>
      <p:sp>
        <p:nvSpPr>
          <p:cNvPr name="Freeform 2" id="2"/>
          <p:cNvSpPr/>
          <p:nvPr/>
        </p:nvSpPr>
        <p:spPr>
          <a:xfrm flipH="true" flipV="false" rot="-4071795">
            <a:off x="13351079" y="818422"/>
            <a:ext cx="5878624" cy="2490399"/>
          </a:xfrm>
          <a:custGeom>
            <a:avLst/>
            <a:gdLst/>
            <a:ahLst/>
            <a:cxnLst/>
            <a:rect r="r" b="b" t="t" l="l"/>
            <a:pathLst>
              <a:path h="2490399" w="5878624">
                <a:moveTo>
                  <a:pt x="5878624" y="0"/>
                </a:moveTo>
                <a:lnTo>
                  <a:pt x="0" y="0"/>
                </a:lnTo>
                <a:lnTo>
                  <a:pt x="0" y="2490399"/>
                </a:lnTo>
                <a:lnTo>
                  <a:pt x="5878624" y="2490399"/>
                </a:lnTo>
                <a:lnTo>
                  <a:pt x="5878624" y="0"/>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9875818" y="1631950"/>
            <a:ext cx="13110984" cy="11628827"/>
          </a:xfrm>
          <a:custGeom>
            <a:avLst/>
            <a:gdLst/>
            <a:ahLst/>
            <a:cxnLst/>
            <a:rect r="r" b="b" t="t" l="l"/>
            <a:pathLst>
              <a:path h="11628827" w="13110984">
                <a:moveTo>
                  <a:pt x="0" y="0"/>
                </a:moveTo>
                <a:lnTo>
                  <a:pt x="13110984" y="0"/>
                </a:lnTo>
                <a:lnTo>
                  <a:pt x="13110984" y="11628827"/>
                </a:lnTo>
                <a:lnTo>
                  <a:pt x="0" y="11628827"/>
                </a:lnTo>
                <a:lnTo>
                  <a:pt x="0" y="0"/>
                </a:lnTo>
                <a:close/>
              </a:path>
            </a:pathLst>
          </a:custGeom>
          <a:blipFill>
            <a:blip r:embed="rId4"/>
            <a:stretch>
              <a:fillRect l="-33097" t="-26670" r="-35534" b="0"/>
            </a:stretch>
          </a:blipFill>
        </p:spPr>
      </p:sp>
      <p:sp>
        <p:nvSpPr>
          <p:cNvPr name="Freeform 4" id="4"/>
          <p:cNvSpPr/>
          <p:nvPr/>
        </p:nvSpPr>
        <p:spPr>
          <a:xfrm flipH="true" flipV="true" rot="-2109414">
            <a:off x="10632636" y="6407513"/>
            <a:ext cx="9654559" cy="4090022"/>
          </a:xfrm>
          <a:custGeom>
            <a:avLst/>
            <a:gdLst/>
            <a:ahLst/>
            <a:cxnLst/>
            <a:rect r="r" b="b" t="t" l="l"/>
            <a:pathLst>
              <a:path h="4090022" w="9654559">
                <a:moveTo>
                  <a:pt x="9654559" y="4090023"/>
                </a:moveTo>
                <a:lnTo>
                  <a:pt x="0" y="4090023"/>
                </a:lnTo>
                <a:lnTo>
                  <a:pt x="0" y="0"/>
                </a:lnTo>
                <a:lnTo>
                  <a:pt x="9654559" y="0"/>
                </a:lnTo>
                <a:lnTo>
                  <a:pt x="9654559" y="4090023"/>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5" id="5"/>
          <p:cNvGrpSpPr/>
          <p:nvPr/>
        </p:nvGrpSpPr>
        <p:grpSpPr>
          <a:xfrm rot="0">
            <a:off x="14363700" y="663293"/>
            <a:ext cx="3259928" cy="1937314"/>
            <a:chOff x="0" y="0"/>
            <a:chExt cx="1367703" cy="812800"/>
          </a:xfrm>
        </p:grpSpPr>
        <p:sp>
          <p:nvSpPr>
            <p:cNvPr name="Freeform 6" id="6"/>
            <p:cNvSpPr/>
            <p:nvPr/>
          </p:nvSpPr>
          <p:spPr>
            <a:xfrm flipH="false" flipV="false" rot="0">
              <a:off x="0" y="0"/>
              <a:ext cx="1367703" cy="812800"/>
            </a:xfrm>
            <a:custGeom>
              <a:avLst/>
              <a:gdLst/>
              <a:ahLst/>
              <a:cxnLst/>
              <a:rect r="r" b="b" t="t" l="l"/>
              <a:pathLst>
                <a:path h="812800" w="1367703">
                  <a:moveTo>
                    <a:pt x="54622" y="0"/>
                  </a:moveTo>
                  <a:lnTo>
                    <a:pt x="1313081" y="0"/>
                  </a:lnTo>
                  <a:cubicBezTo>
                    <a:pt x="1343248" y="0"/>
                    <a:pt x="1367703" y="24455"/>
                    <a:pt x="1367703" y="54622"/>
                  </a:cubicBezTo>
                  <a:lnTo>
                    <a:pt x="1367703" y="758178"/>
                  </a:lnTo>
                  <a:cubicBezTo>
                    <a:pt x="1367703" y="788345"/>
                    <a:pt x="1343248" y="812800"/>
                    <a:pt x="1313081" y="812800"/>
                  </a:cubicBezTo>
                  <a:lnTo>
                    <a:pt x="54622" y="812800"/>
                  </a:lnTo>
                  <a:cubicBezTo>
                    <a:pt x="24455" y="812800"/>
                    <a:pt x="0" y="788345"/>
                    <a:pt x="0" y="758178"/>
                  </a:cubicBezTo>
                  <a:lnTo>
                    <a:pt x="0" y="54622"/>
                  </a:lnTo>
                  <a:cubicBezTo>
                    <a:pt x="0" y="24455"/>
                    <a:pt x="24455" y="0"/>
                    <a:pt x="54622" y="0"/>
                  </a:cubicBezTo>
                  <a:close/>
                </a:path>
              </a:pathLst>
            </a:custGeom>
            <a:blipFill>
              <a:blip r:embed="rId5"/>
              <a:stretch>
                <a:fillRect l="0" t="-6133" r="0" b="-6133"/>
              </a:stretch>
            </a:blipFill>
          </p:spPr>
        </p:sp>
      </p:grpSp>
      <p:sp>
        <p:nvSpPr>
          <p:cNvPr name="TextBox 7" id="7"/>
          <p:cNvSpPr txBox="true"/>
          <p:nvPr/>
        </p:nvSpPr>
        <p:spPr>
          <a:xfrm rot="0">
            <a:off x="2697774" y="1584325"/>
            <a:ext cx="8115300" cy="3189605"/>
          </a:xfrm>
          <a:prstGeom prst="rect">
            <a:avLst/>
          </a:prstGeom>
        </p:spPr>
        <p:txBody>
          <a:bodyPr anchor="t" rtlCol="false" tIns="0" lIns="0" bIns="0" rIns="0">
            <a:spAutoFit/>
          </a:bodyPr>
          <a:lstStyle/>
          <a:p>
            <a:pPr algn="l">
              <a:lnSpc>
                <a:spcPts val="3220"/>
              </a:lnSpc>
            </a:pPr>
            <a:r>
              <a:rPr lang="en-US" sz="2300">
                <a:solidFill>
                  <a:srgbClr val="000000"/>
                </a:solidFill>
                <a:latin typeface="Montserrat"/>
                <a:ea typeface="Montserrat"/>
                <a:cs typeface="Montserrat"/>
                <a:sym typeface="Montserrat"/>
              </a:rPr>
              <a:t>La exportación de cacao, el 1º producto agropecuario</a:t>
            </a:r>
          </a:p>
          <a:p>
            <a:pPr algn="l">
              <a:lnSpc>
                <a:spcPts val="3220"/>
              </a:lnSpc>
            </a:pPr>
            <a:r>
              <a:rPr lang="en-US" sz="2300">
                <a:solidFill>
                  <a:srgbClr val="000000"/>
                </a:solidFill>
                <a:latin typeface="Montserrat"/>
                <a:ea typeface="Montserrat"/>
                <a:cs typeface="Montserrat"/>
                <a:sym typeface="Montserrat"/>
              </a:rPr>
              <a:t>exportado en la región, totalizó US$ 3 millones, 14% más</a:t>
            </a:r>
          </a:p>
          <a:p>
            <a:pPr algn="l">
              <a:lnSpc>
                <a:spcPts val="3220"/>
              </a:lnSpc>
            </a:pPr>
            <a:r>
              <a:rPr lang="en-US" sz="2300">
                <a:solidFill>
                  <a:srgbClr val="000000"/>
                </a:solidFill>
                <a:latin typeface="Montserrat"/>
                <a:ea typeface="Montserrat"/>
                <a:cs typeface="Montserrat"/>
                <a:sym typeface="Montserrat"/>
              </a:rPr>
              <a:t>que en 2022. Destacaron las ventas de cacao en polvo</a:t>
            </a:r>
          </a:p>
          <a:p>
            <a:pPr algn="l">
              <a:lnSpc>
                <a:spcPts val="3220"/>
              </a:lnSpc>
            </a:pPr>
            <a:r>
              <a:rPr lang="en-US" sz="2300">
                <a:solidFill>
                  <a:srgbClr val="000000"/>
                </a:solidFill>
                <a:latin typeface="Montserrat"/>
                <a:ea typeface="Montserrat"/>
                <a:cs typeface="Montserrat"/>
                <a:sym typeface="Montserrat"/>
              </a:rPr>
              <a:t>(+212%), pasta de cacao (+138%) y manteca de cacao</a:t>
            </a:r>
          </a:p>
          <a:p>
            <a:pPr algn="l">
              <a:lnSpc>
                <a:spcPts val="3220"/>
              </a:lnSpc>
            </a:pPr>
            <a:r>
              <a:rPr lang="en-US" sz="2300">
                <a:solidFill>
                  <a:srgbClr val="000000"/>
                </a:solidFill>
                <a:latin typeface="Montserrat"/>
                <a:ea typeface="Montserrat"/>
                <a:cs typeface="Montserrat"/>
                <a:sym typeface="Montserrat"/>
              </a:rPr>
              <a:t>(+43%). El cacao de la región se destina principalmente a</a:t>
            </a:r>
          </a:p>
          <a:p>
            <a:pPr algn="l" marL="0" indent="0" lvl="0">
              <a:lnSpc>
                <a:spcPts val="3220"/>
              </a:lnSpc>
              <a:spcBef>
                <a:spcPct val="0"/>
              </a:spcBef>
            </a:pPr>
            <a:r>
              <a:rPr lang="en-US" sz="2300">
                <a:solidFill>
                  <a:srgbClr val="000000"/>
                </a:solidFill>
                <a:latin typeface="Montserrat"/>
                <a:ea typeface="Montserrat"/>
                <a:cs typeface="Montserrat"/>
                <a:sym typeface="Montserrat"/>
              </a:rPr>
              <a:t>la Unión Europea (58% del total) y EE.UU. (28%).</a:t>
            </a:r>
          </a:p>
        </p:txBody>
      </p:sp>
      <p:sp>
        <p:nvSpPr>
          <p:cNvPr name="TextBox 8" id="8"/>
          <p:cNvSpPr txBox="true"/>
          <p:nvPr/>
        </p:nvSpPr>
        <p:spPr>
          <a:xfrm rot="0">
            <a:off x="1300320" y="6027774"/>
            <a:ext cx="8115300" cy="2789555"/>
          </a:xfrm>
          <a:prstGeom prst="rect">
            <a:avLst/>
          </a:prstGeom>
        </p:spPr>
        <p:txBody>
          <a:bodyPr anchor="t" rtlCol="false" tIns="0" lIns="0" bIns="0" rIns="0">
            <a:spAutoFit/>
          </a:bodyPr>
          <a:lstStyle/>
          <a:p>
            <a:pPr algn="l">
              <a:lnSpc>
                <a:spcPts val="3220"/>
              </a:lnSpc>
            </a:pPr>
            <a:r>
              <a:rPr lang="en-US" sz="2300">
                <a:solidFill>
                  <a:srgbClr val="000000"/>
                </a:solidFill>
                <a:latin typeface="Montserrat"/>
                <a:ea typeface="Montserrat"/>
                <a:cs typeface="Montserrat"/>
                <a:sym typeface="Montserrat"/>
              </a:rPr>
              <a:t>También se incrementaron las exportaciones a Chile</a:t>
            </a:r>
          </a:p>
          <a:p>
            <a:pPr algn="l">
              <a:lnSpc>
                <a:spcPts val="3220"/>
              </a:lnSpc>
            </a:pPr>
            <a:r>
              <a:rPr lang="en-US" sz="2300">
                <a:solidFill>
                  <a:srgbClr val="000000"/>
                </a:solidFill>
                <a:latin typeface="Montserrat"/>
                <a:ea typeface="Montserrat"/>
                <a:cs typeface="Montserrat"/>
                <a:sym typeface="Montserrat"/>
              </a:rPr>
              <a:t>(+400%: papaya andina), Corea del Sur (+458%: palta) y</a:t>
            </a:r>
          </a:p>
          <a:p>
            <a:pPr algn="l">
              <a:lnSpc>
                <a:spcPts val="3220"/>
              </a:lnSpc>
            </a:pPr>
            <a:r>
              <a:rPr lang="en-US" sz="2300">
                <a:solidFill>
                  <a:srgbClr val="000000"/>
                </a:solidFill>
                <a:latin typeface="Montserrat"/>
                <a:ea typeface="Montserrat"/>
                <a:cs typeface="Montserrat"/>
                <a:sym typeface="Montserrat"/>
              </a:rPr>
              <a:t>Estados Unidos (+6%: cacao). No obstante, se redujeron</a:t>
            </a:r>
          </a:p>
          <a:p>
            <a:pPr algn="l">
              <a:lnSpc>
                <a:spcPts val="3220"/>
              </a:lnSpc>
            </a:pPr>
            <a:r>
              <a:rPr lang="en-US" sz="2300">
                <a:solidFill>
                  <a:srgbClr val="000000"/>
                </a:solidFill>
                <a:latin typeface="Montserrat"/>
                <a:ea typeface="Montserrat"/>
                <a:cs typeface="Montserrat"/>
                <a:sym typeface="Montserrat"/>
              </a:rPr>
              <a:t>los despachos a Colombia (-52%: frijoles), Canadá (-39%:</a:t>
            </a:r>
          </a:p>
          <a:p>
            <a:pPr algn="l">
              <a:lnSpc>
                <a:spcPts val="3220"/>
              </a:lnSpc>
            </a:pPr>
            <a:r>
              <a:rPr lang="en-US" sz="2300">
                <a:solidFill>
                  <a:srgbClr val="000000"/>
                </a:solidFill>
                <a:latin typeface="Montserrat"/>
                <a:ea typeface="Montserrat"/>
                <a:cs typeface="Montserrat"/>
                <a:sym typeface="Montserrat"/>
              </a:rPr>
              <a:t>chocolate), Hong Kong (-30%: palta) y Reino Unido (-15%</a:t>
            </a:r>
          </a:p>
          <a:p>
            <a:pPr algn="l" marL="0" indent="0" lvl="0">
              <a:lnSpc>
                <a:spcPts val="3220"/>
              </a:lnSpc>
              <a:spcBef>
                <a:spcPct val="0"/>
              </a:spcBef>
            </a:pPr>
            <a:r>
              <a:rPr lang="en-US" sz="2300">
                <a:solidFill>
                  <a:srgbClr val="000000"/>
                </a:solidFill>
                <a:latin typeface="Montserrat"/>
                <a:ea typeface="Montserrat"/>
                <a:cs typeface="Montserrat"/>
                <a:sym typeface="Montserrat"/>
              </a:rPr>
              <a:t>chocola</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FFF7F1"/>
        </a:solidFill>
      </p:bgPr>
    </p:bg>
    <p:spTree>
      <p:nvGrpSpPr>
        <p:cNvPr id="1" name=""/>
        <p:cNvGrpSpPr/>
        <p:nvPr/>
      </p:nvGrpSpPr>
      <p:grpSpPr>
        <a:xfrm>
          <a:off x="0" y="0"/>
          <a:ext cx="0" cy="0"/>
          <a:chOff x="0" y="0"/>
          <a:chExt cx="0" cy="0"/>
        </a:xfrm>
      </p:grpSpPr>
      <p:sp>
        <p:nvSpPr>
          <p:cNvPr name="Freeform 2" id="2"/>
          <p:cNvSpPr/>
          <p:nvPr/>
        </p:nvSpPr>
        <p:spPr>
          <a:xfrm flipH="true" flipV="false" rot="9118686">
            <a:off x="12346740" y="4246005"/>
            <a:ext cx="6766838" cy="2866679"/>
          </a:xfrm>
          <a:custGeom>
            <a:avLst/>
            <a:gdLst/>
            <a:ahLst/>
            <a:cxnLst/>
            <a:rect r="r" b="b" t="t" l="l"/>
            <a:pathLst>
              <a:path h="2866679" w="6766838">
                <a:moveTo>
                  <a:pt x="6766838" y="0"/>
                </a:moveTo>
                <a:lnTo>
                  <a:pt x="0" y="0"/>
                </a:lnTo>
                <a:lnTo>
                  <a:pt x="0" y="2866679"/>
                </a:lnTo>
                <a:lnTo>
                  <a:pt x="6766838" y="2866679"/>
                </a:lnTo>
                <a:lnTo>
                  <a:pt x="6766838" y="0"/>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47424" y="6105614"/>
            <a:ext cx="18777774" cy="4483649"/>
          </a:xfrm>
          <a:custGeom>
            <a:avLst/>
            <a:gdLst/>
            <a:ahLst/>
            <a:cxnLst/>
            <a:rect r="r" b="b" t="t" l="l"/>
            <a:pathLst>
              <a:path h="4483649" w="18777774">
                <a:moveTo>
                  <a:pt x="0" y="0"/>
                </a:moveTo>
                <a:lnTo>
                  <a:pt x="18777774" y="0"/>
                </a:lnTo>
                <a:lnTo>
                  <a:pt x="18777774" y="4483649"/>
                </a:lnTo>
                <a:lnTo>
                  <a:pt x="0" y="4483649"/>
                </a:lnTo>
                <a:lnTo>
                  <a:pt x="0" y="0"/>
                </a:lnTo>
                <a:close/>
              </a:path>
            </a:pathLst>
          </a:custGeom>
          <a:blipFill>
            <a:blip r:embed="rId4"/>
            <a:stretch>
              <a:fillRect l="0" t="-60323" r="0" b="-118880"/>
            </a:stretch>
          </a:blipFill>
        </p:spPr>
      </p:sp>
      <p:sp>
        <p:nvSpPr>
          <p:cNvPr name="Freeform 4" id="4"/>
          <p:cNvSpPr/>
          <p:nvPr/>
        </p:nvSpPr>
        <p:spPr>
          <a:xfrm flipH="false" flipV="true" rot="9455446">
            <a:off x="8513089" y="6571460"/>
            <a:ext cx="10931381" cy="4630930"/>
          </a:xfrm>
          <a:custGeom>
            <a:avLst/>
            <a:gdLst/>
            <a:ahLst/>
            <a:cxnLst/>
            <a:rect r="r" b="b" t="t" l="l"/>
            <a:pathLst>
              <a:path h="4630930" w="10931381">
                <a:moveTo>
                  <a:pt x="0" y="4630930"/>
                </a:moveTo>
                <a:lnTo>
                  <a:pt x="10931381" y="4630930"/>
                </a:lnTo>
                <a:lnTo>
                  <a:pt x="10931381" y="0"/>
                </a:lnTo>
                <a:lnTo>
                  <a:pt x="0" y="0"/>
                </a:lnTo>
                <a:lnTo>
                  <a:pt x="0" y="463093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5" id="5"/>
          <p:cNvSpPr txBox="true"/>
          <p:nvPr/>
        </p:nvSpPr>
        <p:spPr>
          <a:xfrm rot="0">
            <a:off x="1028700" y="806552"/>
            <a:ext cx="12980571" cy="4336758"/>
          </a:xfrm>
          <a:prstGeom prst="rect">
            <a:avLst/>
          </a:prstGeom>
        </p:spPr>
        <p:txBody>
          <a:bodyPr anchor="t" rtlCol="false" tIns="0" lIns="0" bIns="0" rIns="0">
            <a:spAutoFit/>
          </a:bodyPr>
          <a:lstStyle/>
          <a:p>
            <a:pPr algn="l">
              <a:lnSpc>
                <a:spcPts val="11572"/>
              </a:lnSpc>
            </a:pPr>
            <a:r>
              <a:rPr lang="en-US" sz="7663">
                <a:solidFill>
                  <a:srgbClr val="000000"/>
                </a:solidFill>
                <a:latin typeface="The Seasons"/>
                <a:ea typeface="The Seasons"/>
                <a:cs typeface="The Seasons"/>
                <a:sym typeface="The Seasons"/>
              </a:rPr>
              <a:t>4. POLÍTICAS DE DESARROLLO ECONÓMICO Y SOCIAL</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FFF7F1"/>
        </a:solidFill>
      </p:bgPr>
    </p:bg>
    <p:spTree>
      <p:nvGrpSpPr>
        <p:cNvPr id="1" name=""/>
        <p:cNvGrpSpPr/>
        <p:nvPr/>
      </p:nvGrpSpPr>
      <p:grpSpPr>
        <a:xfrm>
          <a:off x="0" y="0"/>
          <a:ext cx="0" cy="0"/>
          <a:chOff x="0" y="0"/>
          <a:chExt cx="0" cy="0"/>
        </a:xfrm>
      </p:grpSpPr>
      <p:sp>
        <p:nvSpPr>
          <p:cNvPr name="Freeform 2" id="2"/>
          <p:cNvSpPr/>
          <p:nvPr/>
        </p:nvSpPr>
        <p:spPr>
          <a:xfrm flipH="true" flipV="false" rot="-4071795">
            <a:off x="13351079" y="818422"/>
            <a:ext cx="5878624" cy="2490399"/>
          </a:xfrm>
          <a:custGeom>
            <a:avLst/>
            <a:gdLst/>
            <a:ahLst/>
            <a:cxnLst/>
            <a:rect r="r" b="b" t="t" l="l"/>
            <a:pathLst>
              <a:path h="2490399" w="5878624">
                <a:moveTo>
                  <a:pt x="5878624" y="0"/>
                </a:moveTo>
                <a:lnTo>
                  <a:pt x="0" y="0"/>
                </a:lnTo>
                <a:lnTo>
                  <a:pt x="0" y="2490399"/>
                </a:lnTo>
                <a:lnTo>
                  <a:pt x="5878624" y="2490399"/>
                </a:lnTo>
                <a:lnTo>
                  <a:pt x="5878624" y="0"/>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9875818" y="1631950"/>
            <a:ext cx="13110984" cy="11628827"/>
          </a:xfrm>
          <a:custGeom>
            <a:avLst/>
            <a:gdLst/>
            <a:ahLst/>
            <a:cxnLst/>
            <a:rect r="r" b="b" t="t" l="l"/>
            <a:pathLst>
              <a:path h="11628827" w="13110984">
                <a:moveTo>
                  <a:pt x="0" y="0"/>
                </a:moveTo>
                <a:lnTo>
                  <a:pt x="13110984" y="0"/>
                </a:lnTo>
                <a:lnTo>
                  <a:pt x="13110984" y="11628827"/>
                </a:lnTo>
                <a:lnTo>
                  <a:pt x="0" y="11628827"/>
                </a:lnTo>
                <a:lnTo>
                  <a:pt x="0" y="0"/>
                </a:lnTo>
                <a:close/>
              </a:path>
            </a:pathLst>
          </a:custGeom>
          <a:blipFill>
            <a:blip r:embed="rId4"/>
            <a:stretch>
              <a:fillRect l="-33097" t="-26670" r="-35534" b="0"/>
            </a:stretch>
          </a:blipFill>
        </p:spPr>
      </p:sp>
      <p:sp>
        <p:nvSpPr>
          <p:cNvPr name="TextBox 4" id="4"/>
          <p:cNvSpPr txBox="true"/>
          <p:nvPr/>
        </p:nvSpPr>
        <p:spPr>
          <a:xfrm rot="0">
            <a:off x="1028700" y="1180782"/>
            <a:ext cx="8324316" cy="896537"/>
          </a:xfrm>
          <a:prstGeom prst="rect">
            <a:avLst/>
          </a:prstGeom>
        </p:spPr>
        <p:txBody>
          <a:bodyPr anchor="t" rtlCol="false" tIns="0" lIns="0" bIns="0" rIns="0">
            <a:spAutoFit/>
          </a:bodyPr>
          <a:lstStyle/>
          <a:p>
            <a:pPr algn="l" marL="0" indent="0" lvl="0">
              <a:lnSpc>
                <a:spcPts val="7279"/>
              </a:lnSpc>
              <a:spcBef>
                <a:spcPct val="0"/>
              </a:spcBef>
            </a:pPr>
            <a:r>
              <a:rPr lang="en-US" sz="5199">
                <a:solidFill>
                  <a:srgbClr val="000000"/>
                </a:solidFill>
                <a:latin typeface="The Seasons"/>
                <a:ea typeface="The Seasons"/>
                <a:cs typeface="The Seasons"/>
                <a:sym typeface="The Seasons"/>
              </a:rPr>
              <a:t>Políticas a nivel nacional</a:t>
            </a:r>
          </a:p>
        </p:txBody>
      </p:sp>
      <p:sp>
        <p:nvSpPr>
          <p:cNvPr name="TextBox 5" id="5"/>
          <p:cNvSpPr txBox="true"/>
          <p:nvPr/>
        </p:nvSpPr>
        <p:spPr>
          <a:xfrm rot="0">
            <a:off x="1028700" y="2142747"/>
            <a:ext cx="8954591" cy="6490742"/>
          </a:xfrm>
          <a:prstGeom prst="rect">
            <a:avLst/>
          </a:prstGeom>
        </p:spPr>
        <p:txBody>
          <a:bodyPr anchor="t" rtlCol="false" tIns="0" lIns="0" bIns="0" rIns="0">
            <a:spAutoFit/>
          </a:bodyPr>
          <a:lstStyle/>
          <a:p>
            <a:pPr algn="l">
              <a:lnSpc>
                <a:spcPts val="2896"/>
              </a:lnSpc>
            </a:pPr>
            <a:r>
              <a:rPr lang="en-US" sz="2069">
                <a:solidFill>
                  <a:srgbClr val="000000"/>
                </a:solidFill>
                <a:latin typeface="Montserrat"/>
                <a:ea typeface="Montserrat"/>
                <a:cs typeface="Montserrat"/>
                <a:sym typeface="Montserrat"/>
              </a:rPr>
              <a:t>En Perú, las políticas de desarrollo económico y social se basan en el modelo de Economía Social de Mercado, adoptado en la Constitución de 1979 y reafirmado en el Acuerdo Nacional de 2002. Este modelo promueve el crecimiento económico a través de la iniciativa privada, con un Estado que regula y fomenta. Las políticas clave incluyen:</a:t>
            </a:r>
          </a:p>
          <a:p>
            <a:pPr algn="l" marL="446707" indent="-223354" lvl="1">
              <a:lnSpc>
                <a:spcPts val="2896"/>
              </a:lnSpc>
              <a:buFont typeface="Arial"/>
              <a:buChar char="•"/>
            </a:pPr>
            <a:r>
              <a:rPr lang="en-US" sz="2069">
                <a:solidFill>
                  <a:srgbClr val="000000"/>
                </a:solidFill>
                <a:latin typeface="Montserrat"/>
                <a:ea typeface="Montserrat"/>
                <a:cs typeface="Montserrat"/>
                <a:sym typeface="Montserrat"/>
              </a:rPr>
              <a:t>Elevar la política social a un asunto de gestión pública, mejorando la eficiencia de los programas sociales.</a:t>
            </a:r>
          </a:p>
          <a:p>
            <a:pPr algn="l" marL="446707" indent="-223354" lvl="1">
              <a:lnSpc>
                <a:spcPts val="2896"/>
              </a:lnSpc>
              <a:buFont typeface="Arial"/>
              <a:buChar char="•"/>
            </a:pPr>
            <a:r>
              <a:rPr lang="en-US" sz="2069">
                <a:solidFill>
                  <a:srgbClr val="000000"/>
                </a:solidFill>
                <a:latin typeface="Montserrat"/>
                <a:ea typeface="Montserrat"/>
                <a:cs typeface="Montserrat"/>
                <a:sym typeface="Montserrat"/>
              </a:rPr>
              <a:t>Invertir en educación para impulsar el crecimiento económico y mejorar la distribución de ingresos.</a:t>
            </a:r>
          </a:p>
          <a:p>
            <a:pPr algn="l" marL="446707" indent="-223354" lvl="1">
              <a:lnSpc>
                <a:spcPts val="2896"/>
              </a:lnSpc>
              <a:buFont typeface="Arial"/>
              <a:buChar char="•"/>
            </a:pPr>
            <a:r>
              <a:rPr lang="en-US" sz="2069">
                <a:solidFill>
                  <a:srgbClr val="000000"/>
                </a:solidFill>
                <a:latin typeface="Montserrat"/>
                <a:ea typeface="Montserrat"/>
                <a:cs typeface="Montserrat"/>
                <a:sym typeface="Montserrat"/>
              </a:rPr>
              <a:t>Coordinar esfuerzos entre economistas y médicos para vincular la salud con el crecimiento económico.</a:t>
            </a:r>
          </a:p>
          <a:p>
            <a:pPr algn="l" marL="446707" indent="-223354" lvl="1">
              <a:lnSpc>
                <a:spcPts val="2896"/>
              </a:lnSpc>
              <a:buFont typeface="Arial"/>
              <a:buChar char="•"/>
            </a:pPr>
            <a:r>
              <a:rPr lang="en-US" sz="2069">
                <a:solidFill>
                  <a:srgbClr val="000000"/>
                </a:solidFill>
                <a:latin typeface="Montserrat"/>
                <a:ea typeface="Montserrat"/>
                <a:cs typeface="Montserrat"/>
                <a:sym typeface="Montserrat"/>
              </a:rPr>
              <a:t>Promover las exportaciones como fuente de crecimiento y empleo.</a:t>
            </a:r>
          </a:p>
          <a:p>
            <a:pPr algn="l" marL="446707" indent="-223354" lvl="1">
              <a:lnSpc>
                <a:spcPts val="2896"/>
              </a:lnSpc>
              <a:buFont typeface="Arial"/>
              <a:buChar char="•"/>
            </a:pPr>
            <a:r>
              <a:rPr lang="en-US" sz="2069">
                <a:solidFill>
                  <a:srgbClr val="000000"/>
                </a:solidFill>
                <a:latin typeface="Montserrat"/>
                <a:ea typeface="Montserrat"/>
                <a:cs typeface="Montserrat"/>
                <a:sym typeface="Montserrat"/>
              </a:rPr>
              <a:t>Diseñar estrategias para aliviar la pobreza optimizando los recursos de los programas sociales por ejemplo “Incluir para crear”.</a:t>
            </a:r>
          </a:p>
          <a:p>
            <a:pPr algn="l">
              <a:lnSpc>
                <a:spcPts val="2896"/>
              </a:lnSpc>
            </a:pPr>
          </a:p>
        </p:txBody>
      </p:sp>
      <p:sp>
        <p:nvSpPr>
          <p:cNvPr name="Freeform 6" id="6"/>
          <p:cNvSpPr/>
          <p:nvPr/>
        </p:nvSpPr>
        <p:spPr>
          <a:xfrm flipH="true" flipV="true" rot="-2109414">
            <a:off x="10632636" y="6407513"/>
            <a:ext cx="9654559" cy="4090022"/>
          </a:xfrm>
          <a:custGeom>
            <a:avLst/>
            <a:gdLst/>
            <a:ahLst/>
            <a:cxnLst/>
            <a:rect r="r" b="b" t="t" l="l"/>
            <a:pathLst>
              <a:path h="4090022" w="9654559">
                <a:moveTo>
                  <a:pt x="9654559" y="4090023"/>
                </a:moveTo>
                <a:lnTo>
                  <a:pt x="0" y="4090023"/>
                </a:lnTo>
                <a:lnTo>
                  <a:pt x="0" y="0"/>
                </a:lnTo>
                <a:lnTo>
                  <a:pt x="9654559" y="0"/>
                </a:lnTo>
                <a:lnTo>
                  <a:pt x="9654559" y="4090023"/>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FFF7F1"/>
        </a:solidFill>
      </p:bgPr>
    </p:bg>
    <p:spTree>
      <p:nvGrpSpPr>
        <p:cNvPr id="1" name=""/>
        <p:cNvGrpSpPr/>
        <p:nvPr/>
      </p:nvGrpSpPr>
      <p:grpSpPr>
        <a:xfrm>
          <a:off x="0" y="0"/>
          <a:ext cx="0" cy="0"/>
          <a:chOff x="0" y="0"/>
          <a:chExt cx="0" cy="0"/>
        </a:xfrm>
      </p:grpSpPr>
      <p:sp>
        <p:nvSpPr>
          <p:cNvPr name="Freeform 2" id="2"/>
          <p:cNvSpPr/>
          <p:nvPr/>
        </p:nvSpPr>
        <p:spPr>
          <a:xfrm flipH="false" flipV="false" rot="-6633988">
            <a:off x="-1443976" y="1304261"/>
            <a:ext cx="8375319" cy="3548090"/>
          </a:xfrm>
          <a:custGeom>
            <a:avLst/>
            <a:gdLst/>
            <a:ahLst/>
            <a:cxnLst/>
            <a:rect r="r" b="b" t="t" l="l"/>
            <a:pathLst>
              <a:path h="3548090" w="8375319">
                <a:moveTo>
                  <a:pt x="0" y="0"/>
                </a:moveTo>
                <a:lnTo>
                  <a:pt x="8375320" y="0"/>
                </a:lnTo>
                <a:lnTo>
                  <a:pt x="8375320" y="3548090"/>
                </a:lnTo>
                <a:lnTo>
                  <a:pt x="0" y="3548090"/>
                </a:lnTo>
                <a:lnTo>
                  <a:pt x="0" y="0"/>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0">
            <a:off x="-388391" y="4281063"/>
            <a:ext cx="10512934" cy="6272581"/>
          </a:xfrm>
          <a:custGeom>
            <a:avLst/>
            <a:gdLst/>
            <a:ahLst/>
            <a:cxnLst/>
            <a:rect r="r" b="b" t="t" l="l"/>
            <a:pathLst>
              <a:path h="6272581" w="10512934">
                <a:moveTo>
                  <a:pt x="10512933" y="0"/>
                </a:moveTo>
                <a:lnTo>
                  <a:pt x="0" y="0"/>
                </a:lnTo>
                <a:lnTo>
                  <a:pt x="0" y="6272581"/>
                </a:lnTo>
                <a:lnTo>
                  <a:pt x="10512933" y="6272581"/>
                </a:lnTo>
                <a:lnTo>
                  <a:pt x="10512933" y="0"/>
                </a:lnTo>
                <a:close/>
              </a:path>
            </a:pathLst>
          </a:custGeom>
          <a:blipFill>
            <a:blip r:embed="rId4"/>
            <a:stretch>
              <a:fillRect l="-84354" t="-25220" r="-64981" b="-74583"/>
            </a:stretch>
          </a:blipFill>
        </p:spPr>
      </p:sp>
      <p:sp>
        <p:nvSpPr>
          <p:cNvPr name="Freeform 4" id="4"/>
          <p:cNvSpPr/>
          <p:nvPr/>
        </p:nvSpPr>
        <p:spPr>
          <a:xfrm flipH="false" flipV="true" rot="-7958029">
            <a:off x="-2709442" y="4763327"/>
            <a:ext cx="11264231" cy="4771938"/>
          </a:xfrm>
          <a:custGeom>
            <a:avLst/>
            <a:gdLst/>
            <a:ahLst/>
            <a:cxnLst/>
            <a:rect r="r" b="b" t="t" l="l"/>
            <a:pathLst>
              <a:path h="4771938" w="11264231">
                <a:moveTo>
                  <a:pt x="0" y="4771938"/>
                </a:moveTo>
                <a:lnTo>
                  <a:pt x="11264231" y="4771938"/>
                </a:lnTo>
                <a:lnTo>
                  <a:pt x="11264231" y="0"/>
                </a:lnTo>
                <a:lnTo>
                  <a:pt x="0" y="0"/>
                </a:lnTo>
                <a:lnTo>
                  <a:pt x="0" y="4771938"/>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5" id="5"/>
          <p:cNvSpPr txBox="true"/>
          <p:nvPr/>
        </p:nvSpPr>
        <p:spPr>
          <a:xfrm rot="0">
            <a:off x="8492714" y="2047387"/>
            <a:ext cx="8324316" cy="896537"/>
          </a:xfrm>
          <a:prstGeom prst="rect">
            <a:avLst/>
          </a:prstGeom>
        </p:spPr>
        <p:txBody>
          <a:bodyPr anchor="t" rtlCol="false" tIns="0" lIns="0" bIns="0" rIns="0">
            <a:spAutoFit/>
          </a:bodyPr>
          <a:lstStyle/>
          <a:p>
            <a:pPr algn="l" marL="0" indent="0" lvl="0">
              <a:lnSpc>
                <a:spcPts val="7279"/>
              </a:lnSpc>
              <a:spcBef>
                <a:spcPct val="0"/>
              </a:spcBef>
            </a:pPr>
            <a:r>
              <a:rPr lang="en-US" sz="5199">
                <a:solidFill>
                  <a:srgbClr val="000000"/>
                </a:solidFill>
                <a:latin typeface="The Seasons"/>
                <a:ea typeface="The Seasons"/>
                <a:cs typeface="The Seasons"/>
                <a:sym typeface="The Seasons"/>
              </a:rPr>
              <a:t>Políticas a nivel regional</a:t>
            </a:r>
          </a:p>
        </p:txBody>
      </p:sp>
      <p:sp>
        <p:nvSpPr>
          <p:cNvPr name="TextBox 6" id="6"/>
          <p:cNvSpPr txBox="true"/>
          <p:nvPr/>
        </p:nvSpPr>
        <p:spPr>
          <a:xfrm rot="0">
            <a:off x="8492714" y="3049731"/>
            <a:ext cx="8954591" cy="6490742"/>
          </a:xfrm>
          <a:prstGeom prst="rect">
            <a:avLst/>
          </a:prstGeom>
        </p:spPr>
        <p:txBody>
          <a:bodyPr anchor="t" rtlCol="false" tIns="0" lIns="0" bIns="0" rIns="0">
            <a:spAutoFit/>
          </a:bodyPr>
          <a:lstStyle/>
          <a:p>
            <a:pPr algn="l">
              <a:lnSpc>
                <a:spcPts val="2896"/>
              </a:lnSpc>
            </a:pPr>
            <a:r>
              <a:rPr lang="en-US" sz="2069">
                <a:solidFill>
                  <a:srgbClr val="000000"/>
                </a:solidFill>
                <a:latin typeface="Montserrat"/>
                <a:ea typeface="Montserrat"/>
                <a:cs typeface="Montserrat"/>
                <a:sym typeface="Montserrat"/>
              </a:rPr>
              <a:t>En la región Huánuco, la Gerencia de Desarrollo Económico del Gobierno Regional ha priorizado cinco cadenas productivas para impulsar el desarrollo e innovación regional:</a:t>
            </a:r>
          </a:p>
          <a:p>
            <a:pPr algn="l" marL="893415" indent="-297805" lvl="2">
              <a:lnSpc>
                <a:spcPts val="2896"/>
              </a:lnSpc>
              <a:buFont typeface="Arial"/>
              <a:buChar char="⚬"/>
            </a:pPr>
            <a:r>
              <a:rPr lang="en-US" sz="2069">
                <a:solidFill>
                  <a:srgbClr val="000000"/>
                </a:solidFill>
                <a:latin typeface="Montserrat"/>
                <a:ea typeface="Montserrat"/>
                <a:cs typeface="Montserrat"/>
                <a:sym typeface="Montserrat"/>
              </a:rPr>
              <a:t>Plátano</a:t>
            </a:r>
          </a:p>
          <a:p>
            <a:pPr algn="l" marL="893415" indent="-297805" lvl="2">
              <a:lnSpc>
                <a:spcPts val="2896"/>
              </a:lnSpc>
              <a:buFont typeface="Arial"/>
              <a:buChar char="⚬"/>
            </a:pPr>
            <a:r>
              <a:rPr lang="en-US" sz="2069">
                <a:solidFill>
                  <a:srgbClr val="000000"/>
                </a:solidFill>
                <a:latin typeface="Montserrat"/>
                <a:ea typeface="Montserrat"/>
                <a:cs typeface="Montserrat"/>
                <a:sym typeface="Montserrat"/>
              </a:rPr>
              <a:t>Turismo</a:t>
            </a:r>
          </a:p>
          <a:p>
            <a:pPr algn="l" marL="893415" indent="-297805" lvl="2">
              <a:lnSpc>
                <a:spcPts val="2896"/>
              </a:lnSpc>
              <a:buFont typeface="Arial"/>
              <a:buChar char="⚬"/>
            </a:pPr>
            <a:r>
              <a:rPr lang="en-US" sz="2069">
                <a:solidFill>
                  <a:srgbClr val="000000"/>
                </a:solidFill>
                <a:latin typeface="Montserrat"/>
                <a:ea typeface="Montserrat"/>
                <a:cs typeface="Montserrat"/>
                <a:sym typeface="Montserrat"/>
              </a:rPr>
              <a:t>Acuicultura</a:t>
            </a:r>
          </a:p>
          <a:p>
            <a:pPr algn="l" marL="893415" indent="-297805" lvl="2">
              <a:lnSpc>
                <a:spcPts val="2896"/>
              </a:lnSpc>
              <a:buFont typeface="Arial"/>
              <a:buChar char="⚬"/>
            </a:pPr>
            <a:r>
              <a:rPr lang="en-US" sz="2069">
                <a:solidFill>
                  <a:srgbClr val="000000"/>
                </a:solidFill>
                <a:latin typeface="Montserrat"/>
                <a:ea typeface="Montserrat"/>
                <a:cs typeface="Montserrat"/>
                <a:sym typeface="Montserrat"/>
              </a:rPr>
              <a:t>Papa</a:t>
            </a:r>
          </a:p>
          <a:p>
            <a:pPr algn="l" marL="893415" indent="-297805" lvl="2">
              <a:lnSpc>
                <a:spcPts val="2896"/>
              </a:lnSpc>
              <a:buFont typeface="Arial"/>
              <a:buChar char="⚬"/>
            </a:pPr>
            <a:r>
              <a:rPr lang="en-US" sz="2069">
                <a:solidFill>
                  <a:srgbClr val="000000"/>
                </a:solidFill>
                <a:latin typeface="Montserrat"/>
                <a:ea typeface="Montserrat"/>
                <a:cs typeface="Montserrat"/>
                <a:sym typeface="Montserrat"/>
              </a:rPr>
              <a:t>Cacao</a:t>
            </a:r>
          </a:p>
          <a:p>
            <a:pPr algn="l">
              <a:lnSpc>
                <a:spcPts val="2896"/>
              </a:lnSpc>
            </a:pPr>
          </a:p>
          <a:p>
            <a:pPr algn="l">
              <a:lnSpc>
                <a:spcPts val="2896"/>
              </a:lnSpc>
            </a:pPr>
            <a:r>
              <a:rPr lang="en-US" sz="2069">
                <a:solidFill>
                  <a:srgbClr val="000000"/>
                </a:solidFill>
                <a:latin typeface="Montserrat"/>
                <a:ea typeface="Montserrat"/>
                <a:cs typeface="Montserrat"/>
                <a:sym typeface="Montserrat"/>
              </a:rPr>
              <a:t>Algunas iniciativas que en Huánuco fueron:</a:t>
            </a:r>
          </a:p>
          <a:p>
            <a:pPr algn="l" marL="446707" indent="-223354" lvl="1">
              <a:lnSpc>
                <a:spcPts val="2896"/>
              </a:lnSpc>
              <a:buFont typeface="Arial"/>
              <a:buChar char="•"/>
            </a:pPr>
            <a:r>
              <a:rPr lang="en-US" sz="2069">
                <a:solidFill>
                  <a:srgbClr val="000000"/>
                </a:solidFill>
                <a:latin typeface="Montserrat"/>
                <a:ea typeface="Montserrat"/>
                <a:cs typeface="Montserrat"/>
                <a:sym typeface="Montserrat"/>
              </a:rPr>
              <a:t>Generar mayor presupuesto para mejorar la atención en salud, especialmente en establecimientos de primer nivel y servicios de emergencia</a:t>
            </a:r>
          </a:p>
          <a:p>
            <a:pPr algn="l" marL="446707" indent="-223354" lvl="1">
              <a:lnSpc>
                <a:spcPts val="2896"/>
              </a:lnSpc>
              <a:buFont typeface="Arial"/>
              <a:buChar char="•"/>
            </a:pPr>
            <a:r>
              <a:rPr lang="en-US" sz="2069">
                <a:solidFill>
                  <a:srgbClr val="000000"/>
                </a:solidFill>
                <a:latin typeface="Montserrat"/>
                <a:ea typeface="Montserrat"/>
                <a:cs typeface="Montserrat"/>
                <a:sym typeface="Montserrat"/>
              </a:rPr>
              <a:t>Mejorar la infraestructura de los centros educativos y contratar psicólogos en todas las instituciones educativas</a:t>
            </a:r>
          </a:p>
          <a:p>
            <a:pPr algn="l" marL="446707" indent="-223354" lvl="1">
              <a:lnSpc>
                <a:spcPts val="2896"/>
              </a:lnSpc>
              <a:buFont typeface="Arial"/>
              <a:buChar char="•"/>
            </a:pPr>
            <a:r>
              <a:rPr lang="en-US" sz="2069">
                <a:solidFill>
                  <a:srgbClr val="000000"/>
                </a:solidFill>
                <a:latin typeface="Montserrat"/>
                <a:ea typeface="Montserrat"/>
                <a:cs typeface="Montserrat"/>
                <a:sym typeface="Montserrat"/>
              </a:rPr>
              <a:t>Elaborar un plan para incluir a los niños, niñas y adolescentes que no acceden a la educación básica regular</a:t>
            </a:r>
          </a:p>
          <a:p>
            <a:pPr algn="l">
              <a:lnSpc>
                <a:spcPts val="2896"/>
              </a:lnSpc>
            </a:pP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FFF7F1"/>
        </a:solidFill>
      </p:bgPr>
    </p:bg>
    <p:spTree>
      <p:nvGrpSpPr>
        <p:cNvPr id="1" name=""/>
        <p:cNvGrpSpPr/>
        <p:nvPr/>
      </p:nvGrpSpPr>
      <p:grpSpPr>
        <a:xfrm>
          <a:off x="0" y="0"/>
          <a:ext cx="0" cy="0"/>
          <a:chOff x="0" y="0"/>
          <a:chExt cx="0" cy="0"/>
        </a:xfrm>
      </p:grpSpPr>
      <p:sp>
        <p:nvSpPr>
          <p:cNvPr name="Freeform 2" id="2"/>
          <p:cNvSpPr/>
          <p:nvPr/>
        </p:nvSpPr>
        <p:spPr>
          <a:xfrm flipH="true" flipV="false" rot="9118686">
            <a:off x="12346740" y="4246005"/>
            <a:ext cx="6766838" cy="2866679"/>
          </a:xfrm>
          <a:custGeom>
            <a:avLst/>
            <a:gdLst/>
            <a:ahLst/>
            <a:cxnLst/>
            <a:rect r="r" b="b" t="t" l="l"/>
            <a:pathLst>
              <a:path h="2866679" w="6766838">
                <a:moveTo>
                  <a:pt x="6766838" y="0"/>
                </a:moveTo>
                <a:lnTo>
                  <a:pt x="0" y="0"/>
                </a:lnTo>
                <a:lnTo>
                  <a:pt x="0" y="2866679"/>
                </a:lnTo>
                <a:lnTo>
                  <a:pt x="6766838" y="2866679"/>
                </a:lnTo>
                <a:lnTo>
                  <a:pt x="6766838" y="0"/>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47424" y="6105614"/>
            <a:ext cx="18777774" cy="4483649"/>
          </a:xfrm>
          <a:custGeom>
            <a:avLst/>
            <a:gdLst/>
            <a:ahLst/>
            <a:cxnLst/>
            <a:rect r="r" b="b" t="t" l="l"/>
            <a:pathLst>
              <a:path h="4483649" w="18777774">
                <a:moveTo>
                  <a:pt x="0" y="0"/>
                </a:moveTo>
                <a:lnTo>
                  <a:pt x="18777774" y="0"/>
                </a:lnTo>
                <a:lnTo>
                  <a:pt x="18777774" y="4483649"/>
                </a:lnTo>
                <a:lnTo>
                  <a:pt x="0" y="4483649"/>
                </a:lnTo>
                <a:lnTo>
                  <a:pt x="0" y="0"/>
                </a:lnTo>
                <a:close/>
              </a:path>
            </a:pathLst>
          </a:custGeom>
          <a:blipFill>
            <a:blip r:embed="rId4"/>
            <a:stretch>
              <a:fillRect l="0" t="-60323" r="0" b="-118880"/>
            </a:stretch>
          </a:blipFill>
        </p:spPr>
      </p:sp>
      <p:sp>
        <p:nvSpPr>
          <p:cNvPr name="Freeform 4" id="4"/>
          <p:cNvSpPr/>
          <p:nvPr/>
        </p:nvSpPr>
        <p:spPr>
          <a:xfrm flipH="false" flipV="true" rot="9455446">
            <a:off x="8513089" y="6571460"/>
            <a:ext cx="10931381" cy="4630930"/>
          </a:xfrm>
          <a:custGeom>
            <a:avLst/>
            <a:gdLst/>
            <a:ahLst/>
            <a:cxnLst/>
            <a:rect r="r" b="b" t="t" l="l"/>
            <a:pathLst>
              <a:path h="4630930" w="10931381">
                <a:moveTo>
                  <a:pt x="0" y="4630930"/>
                </a:moveTo>
                <a:lnTo>
                  <a:pt x="10931381" y="4630930"/>
                </a:lnTo>
                <a:lnTo>
                  <a:pt x="10931381" y="0"/>
                </a:lnTo>
                <a:lnTo>
                  <a:pt x="0" y="0"/>
                </a:lnTo>
                <a:lnTo>
                  <a:pt x="0" y="463093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5" id="5"/>
          <p:cNvSpPr txBox="true"/>
          <p:nvPr/>
        </p:nvSpPr>
        <p:spPr>
          <a:xfrm rot="0">
            <a:off x="1028700" y="806552"/>
            <a:ext cx="12980571" cy="4336948"/>
          </a:xfrm>
          <a:prstGeom prst="rect">
            <a:avLst/>
          </a:prstGeom>
        </p:spPr>
        <p:txBody>
          <a:bodyPr anchor="t" rtlCol="false" tIns="0" lIns="0" bIns="0" rIns="0">
            <a:spAutoFit/>
          </a:bodyPr>
          <a:lstStyle/>
          <a:p>
            <a:pPr algn="l">
              <a:lnSpc>
                <a:spcPts val="11572"/>
              </a:lnSpc>
            </a:pPr>
            <a:r>
              <a:rPr lang="en-US" sz="7663">
                <a:solidFill>
                  <a:srgbClr val="000000"/>
                </a:solidFill>
                <a:latin typeface="The Seasons"/>
                <a:ea typeface="The Seasons"/>
                <a:cs typeface="The Seasons"/>
                <a:sym typeface="The Seasons"/>
              </a:rPr>
              <a:t>5. RETOS Y OPORTUNIDADES PARA EL DESARROLLO FUTURO</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FFF7F1"/>
        </a:solidFill>
      </p:bgPr>
    </p:bg>
    <p:spTree>
      <p:nvGrpSpPr>
        <p:cNvPr id="1" name=""/>
        <p:cNvGrpSpPr/>
        <p:nvPr/>
      </p:nvGrpSpPr>
      <p:grpSpPr>
        <a:xfrm>
          <a:off x="0" y="0"/>
          <a:ext cx="0" cy="0"/>
          <a:chOff x="0" y="0"/>
          <a:chExt cx="0" cy="0"/>
        </a:xfrm>
      </p:grpSpPr>
      <p:sp>
        <p:nvSpPr>
          <p:cNvPr name="Freeform 2" id="2"/>
          <p:cNvSpPr/>
          <p:nvPr/>
        </p:nvSpPr>
        <p:spPr>
          <a:xfrm flipH="true" flipV="false" rot="9118686">
            <a:off x="10467417" y="4144825"/>
            <a:ext cx="9188900" cy="3892752"/>
          </a:xfrm>
          <a:custGeom>
            <a:avLst/>
            <a:gdLst/>
            <a:ahLst/>
            <a:cxnLst/>
            <a:rect r="r" b="b" t="t" l="l"/>
            <a:pathLst>
              <a:path h="3892752" w="9188900">
                <a:moveTo>
                  <a:pt x="9188899" y="0"/>
                </a:moveTo>
                <a:lnTo>
                  <a:pt x="0" y="0"/>
                </a:lnTo>
                <a:lnTo>
                  <a:pt x="0" y="3892752"/>
                </a:lnTo>
                <a:lnTo>
                  <a:pt x="9188899" y="3892752"/>
                </a:lnTo>
                <a:lnTo>
                  <a:pt x="9188899" y="0"/>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337695" y="7120674"/>
            <a:ext cx="18625695" cy="4651119"/>
          </a:xfrm>
          <a:custGeom>
            <a:avLst/>
            <a:gdLst/>
            <a:ahLst/>
            <a:cxnLst/>
            <a:rect r="r" b="b" t="t" l="l"/>
            <a:pathLst>
              <a:path h="4651119" w="18625695">
                <a:moveTo>
                  <a:pt x="0" y="0"/>
                </a:moveTo>
                <a:lnTo>
                  <a:pt x="18625695" y="0"/>
                </a:lnTo>
                <a:lnTo>
                  <a:pt x="18625695" y="4651119"/>
                </a:lnTo>
                <a:lnTo>
                  <a:pt x="0" y="4651119"/>
                </a:lnTo>
                <a:lnTo>
                  <a:pt x="0" y="0"/>
                </a:lnTo>
                <a:close/>
              </a:path>
            </a:pathLst>
          </a:custGeom>
          <a:blipFill>
            <a:blip r:embed="rId4"/>
            <a:stretch>
              <a:fillRect l="-8367" t="-62039" r="0" b="-82064"/>
            </a:stretch>
          </a:blipFill>
        </p:spPr>
      </p:sp>
      <p:sp>
        <p:nvSpPr>
          <p:cNvPr name="Freeform 4" id="4"/>
          <p:cNvSpPr/>
          <p:nvPr/>
        </p:nvSpPr>
        <p:spPr>
          <a:xfrm flipH="false" flipV="true" rot="9455446">
            <a:off x="8513089" y="6571460"/>
            <a:ext cx="10931381" cy="4630930"/>
          </a:xfrm>
          <a:custGeom>
            <a:avLst/>
            <a:gdLst/>
            <a:ahLst/>
            <a:cxnLst/>
            <a:rect r="r" b="b" t="t" l="l"/>
            <a:pathLst>
              <a:path h="4630930" w="10931381">
                <a:moveTo>
                  <a:pt x="0" y="4630930"/>
                </a:moveTo>
                <a:lnTo>
                  <a:pt x="10931381" y="4630930"/>
                </a:lnTo>
                <a:lnTo>
                  <a:pt x="10931381" y="0"/>
                </a:lnTo>
                <a:lnTo>
                  <a:pt x="0" y="0"/>
                </a:lnTo>
                <a:lnTo>
                  <a:pt x="0" y="463093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5" id="5"/>
          <p:cNvGrpSpPr/>
          <p:nvPr/>
        </p:nvGrpSpPr>
        <p:grpSpPr>
          <a:xfrm rot="0">
            <a:off x="14570966" y="332609"/>
            <a:ext cx="3259928" cy="1937314"/>
            <a:chOff x="0" y="0"/>
            <a:chExt cx="1367703" cy="812800"/>
          </a:xfrm>
        </p:grpSpPr>
        <p:sp>
          <p:nvSpPr>
            <p:cNvPr name="Freeform 6" id="6"/>
            <p:cNvSpPr/>
            <p:nvPr/>
          </p:nvSpPr>
          <p:spPr>
            <a:xfrm flipH="false" flipV="false" rot="0">
              <a:off x="0" y="0"/>
              <a:ext cx="1367703" cy="812800"/>
            </a:xfrm>
            <a:custGeom>
              <a:avLst/>
              <a:gdLst/>
              <a:ahLst/>
              <a:cxnLst/>
              <a:rect r="r" b="b" t="t" l="l"/>
              <a:pathLst>
                <a:path h="812800" w="1367703">
                  <a:moveTo>
                    <a:pt x="54622" y="0"/>
                  </a:moveTo>
                  <a:lnTo>
                    <a:pt x="1313081" y="0"/>
                  </a:lnTo>
                  <a:cubicBezTo>
                    <a:pt x="1343248" y="0"/>
                    <a:pt x="1367703" y="24455"/>
                    <a:pt x="1367703" y="54622"/>
                  </a:cubicBezTo>
                  <a:lnTo>
                    <a:pt x="1367703" y="758178"/>
                  </a:lnTo>
                  <a:cubicBezTo>
                    <a:pt x="1367703" y="788345"/>
                    <a:pt x="1343248" y="812800"/>
                    <a:pt x="1313081" y="812800"/>
                  </a:cubicBezTo>
                  <a:lnTo>
                    <a:pt x="54622" y="812800"/>
                  </a:lnTo>
                  <a:cubicBezTo>
                    <a:pt x="24455" y="812800"/>
                    <a:pt x="0" y="788345"/>
                    <a:pt x="0" y="758178"/>
                  </a:cubicBezTo>
                  <a:lnTo>
                    <a:pt x="0" y="54622"/>
                  </a:lnTo>
                  <a:cubicBezTo>
                    <a:pt x="0" y="24455"/>
                    <a:pt x="24455" y="0"/>
                    <a:pt x="54622" y="0"/>
                  </a:cubicBezTo>
                  <a:close/>
                </a:path>
              </a:pathLst>
            </a:custGeom>
            <a:blipFill>
              <a:blip r:embed="rId5"/>
              <a:stretch>
                <a:fillRect l="0" t="-6090" r="0" b="-6090"/>
              </a:stretch>
            </a:blipFill>
          </p:spPr>
        </p:sp>
      </p:grpSp>
      <p:grpSp>
        <p:nvGrpSpPr>
          <p:cNvPr name="Group 7" id="7"/>
          <p:cNvGrpSpPr/>
          <p:nvPr/>
        </p:nvGrpSpPr>
        <p:grpSpPr>
          <a:xfrm rot="0">
            <a:off x="1028700" y="1997357"/>
            <a:ext cx="3901376" cy="4346178"/>
            <a:chOff x="0" y="0"/>
            <a:chExt cx="4622219" cy="5149206"/>
          </a:xfrm>
        </p:grpSpPr>
        <p:sp>
          <p:nvSpPr>
            <p:cNvPr name="Freeform 8" id="8"/>
            <p:cNvSpPr/>
            <p:nvPr/>
          </p:nvSpPr>
          <p:spPr>
            <a:xfrm flipH="false" flipV="false" rot="0">
              <a:off x="31750" y="31750"/>
              <a:ext cx="4558719" cy="5085706"/>
            </a:xfrm>
            <a:custGeom>
              <a:avLst/>
              <a:gdLst/>
              <a:ahLst/>
              <a:cxnLst/>
              <a:rect r="r" b="b" t="t" l="l"/>
              <a:pathLst>
                <a:path h="5085706" w="4558719">
                  <a:moveTo>
                    <a:pt x="4466009" y="5085706"/>
                  </a:moveTo>
                  <a:lnTo>
                    <a:pt x="92710" y="5085706"/>
                  </a:lnTo>
                  <a:cubicBezTo>
                    <a:pt x="41910" y="5085706"/>
                    <a:pt x="0" y="5043796"/>
                    <a:pt x="0" y="4992996"/>
                  </a:cubicBezTo>
                  <a:lnTo>
                    <a:pt x="0" y="92710"/>
                  </a:lnTo>
                  <a:cubicBezTo>
                    <a:pt x="0" y="41910"/>
                    <a:pt x="41910" y="0"/>
                    <a:pt x="92710" y="0"/>
                  </a:cubicBezTo>
                  <a:lnTo>
                    <a:pt x="4464739" y="0"/>
                  </a:lnTo>
                  <a:cubicBezTo>
                    <a:pt x="4515539" y="0"/>
                    <a:pt x="4557449" y="41910"/>
                    <a:pt x="4557449" y="92710"/>
                  </a:cubicBezTo>
                  <a:lnTo>
                    <a:pt x="4557449" y="4991726"/>
                  </a:lnTo>
                  <a:cubicBezTo>
                    <a:pt x="4558719" y="5043796"/>
                    <a:pt x="4516809" y="5085706"/>
                    <a:pt x="4466009" y="5085706"/>
                  </a:cubicBezTo>
                  <a:close/>
                </a:path>
              </a:pathLst>
            </a:custGeom>
            <a:solidFill>
              <a:srgbClr val="FFFFFF"/>
            </a:solidFill>
          </p:spPr>
        </p:sp>
        <p:sp>
          <p:nvSpPr>
            <p:cNvPr name="Freeform 9" id="9"/>
            <p:cNvSpPr/>
            <p:nvPr/>
          </p:nvSpPr>
          <p:spPr>
            <a:xfrm flipH="false" flipV="false" rot="0">
              <a:off x="0" y="0"/>
              <a:ext cx="4622219" cy="5149207"/>
            </a:xfrm>
            <a:custGeom>
              <a:avLst/>
              <a:gdLst/>
              <a:ahLst/>
              <a:cxnLst/>
              <a:rect r="r" b="b" t="t" l="l"/>
              <a:pathLst>
                <a:path h="5149207" w="4622219">
                  <a:moveTo>
                    <a:pt x="4497759" y="59690"/>
                  </a:moveTo>
                  <a:cubicBezTo>
                    <a:pt x="4533319" y="59690"/>
                    <a:pt x="4562529" y="88900"/>
                    <a:pt x="4562529" y="124460"/>
                  </a:cubicBezTo>
                  <a:lnTo>
                    <a:pt x="4562529" y="5024746"/>
                  </a:lnTo>
                  <a:cubicBezTo>
                    <a:pt x="4562529" y="5060307"/>
                    <a:pt x="4533319" y="5089516"/>
                    <a:pt x="4497759" y="5089516"/>
                  </a:cubicBezTo>
                  <a:lnTo>
                    <a:pt x="124460" y="5089516"/>
                  </a:lnTo>
                  <a:cubicBezTo>
                    <a:pt x="88900" y="5089516"/>
                    <a:pt x="59690" y="5060307"/>
                    <a:pt x="59690" y="5024746"/>
                  </a:cubicBezTo>
                  <a:lnTo>
                    <a:pt x="59690" y="124460"/>
                  </a:lnTo>
                  <a:cubicBezTo>
                    <a:pt x="59690" y="88900"/>
                    <a:pt x="88900" y="59690"/>
                    <a:pt x="124460" y="59690"/>
                  </a:cubicBezTo>
                  <a:lnTo>
                    <a:pt x="4497760" y="59690"/>
                  </a:lnTo>
                  <a:moveTo>
                    <a:pt x="4497760" y="0"/>
                  </a:moveTo>
                  <a:lnTo>
                    <a:pt x="124460" y="0"/>
                  </a:lnTo>
                  <a:cubicBezTo>
                    <a:pt x="55880" y="0"/>
                    <a:pt x="0" y="55880"/>
                    <a:pt x="0" y="124460"/>
                  </a:cubicBezTo>
                  <a:lnTo>
                    <a:pt x="0" y="5024746"/>
                  </a:lnTo>
                  <a:cubicBezTo>
                    <a:pt x="0" y="5093326"/>
                    <a:pt x="55880" y="5149207"/>
                    <a:pt x="124460" y="5149207"/>
                  </a:cubicBezTo>
                  <a:lnTo>
                    <a:pt x="4497760" y="5149207"/>
                  </a:lnTo>
                  <a:cubicBezTo>
                    <a:pt x="4566339" y="5149207"/>
                    <a:pt x="4622219" y="5093326"/>
                    <a:pt x="4622219" y="5024746"/>
                  </a:cubicBezTo>
                  <a:lnTo>
                    <a:pt x="4622219" y="124460"/>
                  </a:lnTo>
                  <a:cubicBezTo>
                    <a:pt x="4622219" y="55880"/>
                    <a:pt x="4566339" y="0"/>
                    <a:pt x="4497760" y="0"/>
                  </a:cubicBezTo>
                  <a:close/>
                </a:path>
              </a:pathLst>
            </a:custGeom>
            <a:solidFill>
              <a:srgbClr val="06264C"/>
            </a:solidFill>
          </p:spPr>
        </p:sp>
      </p:grpSp>
      <p:grpSp>
        <p:nvGrpSpPr>
          <p:cNvPr name="Group 10" id="10"/>
          <p:cNvGrpSpPr/>
          <p:nvPr/>
        </p:nvGrpSpPr>
        <p:grpSpPr>
          <a:xfrm rot="0">
            <a:off x="5288969" y="4033813"/>
            <a:ext cx="3901376" cy="3878009"/>
            <a:chOff x="0" y="0"/>
            <a:chExt cx="4622219" cy="4594535"/>
          </a:xfrm>
        </p:grpSpPr>
        <p:sp>
          <p:nvSpPr>
            <p:cNvPr name="Freeform 11" id="11"/>
            <p:cNvSpPr/>
            <p:nvPr/>
          </p:nvSpPr>
          <p:spPr>
            <a:xfrm flipH="false" flipV="false" rot="0">
              <a:off x="31750" y="31750"/>
              <a:ext cx="4558719" cy="4531035"/>
            </a:xfrm>
            <a:custGeom>
              <a:avLst/>
              <a:gdLst/>
              <a:ahLst/>
              <a:cxnLst/>
              <a:rect r="r" b="b" t="t" l="l"/>
              <a:pathLst>
                <a:path h="4531035" w="4558719">
                  <a:moveTo>
                    <a:pt x="4466009" y="4531035"/>
                  </a:moveTo>
                  <a:lnTo>
                    <a:pt x="92710" y="4531035"/>
                  </a:lnTo>
                  <a:cubicBezTo>
                    <a:pt x="41910" y="4531035"/>
                    <a:pt x="0" y="4489125"/>
                    <a:pt x="0" y="4438325"/>
                  </a:cubicBezTo>
                  <a:lnTo>
                    <a:pt x="0" y="92710"/>
                  </a:lnTo>
                  <a:cubicBezTo>
                    <a:pt x="0" y="41910"/>
                    <a:pt x="41910" y="0"/>
                    <a:pt x="92710" y="0"/>
                  </a:cubicBezTo>
                  <a:lnTo>
                    <a:pt x="4464739" y="0"/>
                  </a:lnTo>
                  <a:cubicBezTo>
                    <a:pt x="4515539" y="0"/>
                    <a:pt x="4557449" y="41910"/>
                    <a:pt x="4557449" y="92710"/>
                  </a:cubicBezTo>
                  <a:lnTo>
                    <a:pt x="4557449" y="4437055"/>
                  </a:lnTo>
                  <a:cubicBezTo>
                    <a:pt x="4558719" y="4489125"/>
                    <a:pt x="4516809" y="4531035"/>
                    <a:pt x="4466009" y="4531035"/>
                  </a:cubicBezTo>
                  <a:close/>
                </a:path>
              </a:pathLst>
            </a:custGeom>
            <a:solidFill>
              <a:srgbClr val="FFFFFF"/>
            </a:solidFill>
          </p:spPr>
        </p:sp>
        <p:sp>
          <p:nvSpPr>
            <p:cNvPr name="Freeform 12" id="12"/>
            <p:cNvSpPr/>
            <p:nvPr/>
          </p:nvSpPr>
          <p:spPr>
            <a:xfrm flipH="false" flipV="false" rot="0">
              <a:off x="0" y="0"/>
              <a:ext cx="4622219" cy="4594535"/>
            </a:xfrm>
            <a:custGeom>
              <a:avLst/>
              <a:gdLst/>
              <a:ahLst/>
              <a:cxnLst/>
              <a:rect r="r" b="b" t="t" l="l"/>
              <a:pathLst>
                <a:path h="4594535" w="4622219">
                  <a:moveTo>
                    <a:pt x="4497759" y="59690"/>
                  </a:moveTo>
                  <a:cubicBezTo>
                    <a:pt x="4533319" y="59690"/>
                    <a:pt x="4562529" y="88900"/>
                    <a:pt x="4562529" y="124460"/>
                  </a:cubicBezTo>
                  <a:lnTo>
                    <a:pt x="4562529" y="4470075"/>
                  </a:lnTo>
                  <a:cubicBezTo>
                    <a:pt x="4562529" y="4505635"/>
                    <a:pt x="4533319" y="4534845"/>
                    <a:pt x="4497759" y="4534845"/>
                  </a:cubicBezTo>
                  <a:lnTo>
                    <a:pt x="124460" y="4534845"/>
                  </a:lnTo>
                  <a:cubicBezTo>
                    <a:pt x="88900" y="4534845"/>
                    <a:pt x="59690" y="4505635"/>
                    <a:pt x="59690" y="4470075"/>
                  </a:cubicBezTo>
                  <a:lnTo>
                    <a:pt x="59690" y="124460"/>
                  </a:lnTo>
                  <a:cubicBezTo>
                    <a:pt x="59690" y="88900"/>
                    <a:pt x="88900" y="59690"/>
                    <a:pt x="124460" y="59690"/>
                  </a:cubicBezTo>
                  <a:lnTo>
                    <a:pt x="4497760" y="59690"/>
                  </a:lnTo>
                  <a:moveTo>
                    <a:pt x="4497760" y="0"/>
                  </a:moveTo>
                  <a:lnTo>
                    <a:pt x="124460" y="0"/>
                  </a:lnTo>
                  <a:cubicBezTo>
                    <a:pt x="55880" y="0"/>
                    <a:pt x="0" y="55880"/>
                    <a:pt x="0" y="124460"/>
                  </a:cubicBezTo>
                  <a:lnTo>
                    <a:pt x="0" y="4470075"/>
                  </a:lnTo>
                  <a:cubicBezTo>
                    <a:pt x="0" y="4538655"/>
                    <a:pt x="55880" y="4594535"/>
                    <a:pt x="124460" y="4594535"/>
                  </a:cubicBezTo>
                  <a:lnTo>
                    <a:pt x="4497760" y="4594535"/>
                  </a:lnTo>
                  <a:cubicBezTo>
                    <a:pt x="4566339" y="4594535"/>
                    <a:pt x="4622219" y="4538655"/>
                    <a:pt x="4622219" y="4470075"/>
                  </a:cubicBezTo>
                  <a:lnTo>
                    <a:pt x="4622219" y="124460"/>
                  </a:lnTo>
                  <a:cubicBezTo>
                    <a:pt x="4622219" y="55880"/>
                    <a:pt x="4566339" y="0"/>
                    <a:pt x="4497760" y="0"/>
                  </a:cubicBezTo>
                  <a:close/>
                </a:path>
              </a:pathLst>
            </a:custGeom>
            <a:solidFill>
              <a:srgbClr val="06264C"/>
            </a:solidFill>
          </p:spPr>
        </p:sp>
      </p:grpSp>
      <p:grpSp>
        <p:nvGrpSpPr>
          <p:cNvPr name="Group 13" id="13"/>
          <p:cNvGrpSpPr/>
          <p:nvPr/>
        </p:nvGrpSpPr>
        <p:grpSpPr>
          <a:xfrm rot="0">
            <a:off x="9755873" y="1997357"/>
            <a:ext cx="3901376" cy="4346178"/>
            <a:chOff x="0" y="0"/>
            <a:chExt cx="4622219" cy="5149206"/>
          </a:xfrm>
        </p:grpSpPr>
        <p:sp>
          <p:nvSpPr>
            <p:cNvPr name="Freeform 14" id="14"/>
            <p:cNvSpPr/>
            <p:nvPr/>
          </p:nvSpPr>
          <p:spPr>
            <a:xfrm flipH="false" flipV="false" rot="0">
              <a:off x="31750" y="31750"/>
              <a:ext cx="4558719" cy="5085706"/>
            </a:xfrm>
            <a:custGeom>
              <a:avLst/>
              <a:gdLst/>
              <a:ahLst/>
              <a:cxnLst/>
              <a:rect r="r" b="b" t="t" l="l"/>
              <a:pathLst>
                <a:path h="5085706" w="4558719">
                  <a:moveTo>
                    <a:pt x="4466009" y="5085706"/>
                  </a:moveTo>
                  <a:lnTo>
                    <a:pt x="92710" y="5085706"/>
                  </a:lnTo>
                  <a:cubicBezTo>
                    <a:pt x="41910" y="5085706"/>
                    <a:pt x="0" y="5043796"/>
                    <a:pt x="0" y="4992996"/>
                  </a:cubicBezTo>
                  <a:lnTo>
                    <a:pt x="0" y="92710"/>
                  </a:lnTo>
                  <a:cubicBezTo>
                    <a:pt x="0" y="41910"/>
                    <a:pt x="41910" y="0"/>
                    <a:pt x="92710" y="0"/>
                  </a:cubicBezTo>
                  <a:lnTo>
                    <a:pt x="4464739" y="0"/>
                  </a:lnTo>
                  <a:cubicBezTo>
                    <a:pt x="4515539" y="0"/>
                    <a:pt x="4557449" y="41910"/>
                    <a:pt x="4557449" y="92710"/>
                  </a:cubicBezTo>
                  <a:lnTo>
                    <a:pt x="4557449" y="4991726"/>
                  </a:lnTo>
                  <a:cubicBezTo>
                    <a:pt x="4558719" y="5043796"/>
                    <a:pt x="4516809" y="5085706"/>
                    <a:pt x="4466009" y="5085706"/>
                  </a:cubicBezTo>
                  <a:close/>
                </a:path>
              </a:pathLst>
            </a:custGeom>
            <a:solidFill>
              <a:srgbClr val="FFFFFF"/>
            </a:solidFill>
          </p:spPr>
        </p:sp>
        <p:sp>
          <p:nvSpPr>
            <p:cNvPr name="Freeform 15" id="15"/>
            <p:cNvSpPr/>
            <p:nvPr/>
          </p:nvSpPr>
          <p:spPr>
            <a:xfrm flipH="false" flipV="false" rot="0">
              <a:off x="0" y="0"/>
              <a:ext cx="4622219" cy="5149207"/>
            </a:xfrm>
            <a:custGeom>
              <a:avLst/>
              <a:gdLst/>
              <a:ahLst/>
              <a:cxnLst/>
              <a:rect r="r" b="b" t="t" l="l"/>
              <a:pathLst>
                <a:path h="5149207" w="4622219">
                  <a:moveTo>
                    <a:pt x="4497759" y="59690"/>
                  </a:moveTo>
                  <a:cubicBezTo>
                    <a:pt x="4533319" y="59690"/>
                    <a:pt x="4562529" y="88900"/>
                    <a:pt x="4562529" y="124460"/>
                  </a:cubicBezTo>
                  <a:lnTo>
                    <a:pt x="4562529" y="5024746"/>
                  </a:lnTo>
                  <a:cubicBezTo>
                    <a:pt x="4562529" y="5060307"/>
                    <a:pt x="4533319" y="5089516"/>
                    <a:pt x="4497759" y="5089516"/>
                  </a:cubicBezTo>
                  <a:lnTo>
                    <a:pt x="124460" y="5089516"/>
                  </a:lnTo>
                  <a:cubicBezTo>
                    <a:pt x="88900" y="5089516"/>
                    <a:pt x="59690" y="5060307"/>
                    <a:pt x="59690" y="5024746"/>
                  </a:cubicBezTo>
                  <a:lnTo>
                    <a:pt x="59690" y="124460"/>
                  </a:lnTo>
                  <a:cubicBezTo>
                    <a:pt x="59690" y="88900"/>
                    <a:pt x="88900" y="59690"/>
                    <a:pt x="124460" y="59690"/>
                  </a:cubicBezTo>
                  <a:lnTo>
                    <a:pt x="4497760" y="59690"/>
                  </a:lnTo>
                  <a:moveTo>
                    <a:pt x="4497760" y="0"/>
                  </a:moveTo>
                  <a:lnTo>
                    <a:pt x="124460" y="0"/>
                  </a:lnTo>
                  <a:cubicBezTo>
                    <a:pt x="55880" y="0"/>
                    <a:pt x="0" y="55880"/>
                    <a:pt x="0" y="124460"/>
                  </a:cubicBezTo>
                  <a:lnTo>
                    <a:pt x="0" y="5024746"/>
                  </a:lnTo>
                  <a:cubicBezTo>
                    <a:pt x="0" y="5093326"/>
                    <a:pt x="55880" y="5149207"/>
                    <a:pt x="124460" y="5149207"/>
                  </a:cubicBezTo>
                  <a:lnTo>
                    <a:pt x="4497760" y="5149207"/>
                  </a:lnTo>
                  <a:cubicBezTo>
                    <a:pt x="4566339" y="5149207"/>
                    <a:pt x="4622219" y="5093326"/>
                    <a:pt x="4622219" y="5024746"/>
                  </a:cubicBezTo>
                  <a:lnTo>
                    <a:pt x="4622219" y="124460"/>
                  </a:lnTo>
                  <a:cubicBezTo>
                    <a:pt x="4622219" y="55880"/>
                    <a:pt x="4566339" y="0"/>
                    <a:pt x="4497760" y="0"/>
                  </a:cubicBezTo>
                  <a:close/>
                </a:path>
              </a:pathLst>
            </a:custGeom>
            <a:solidFill>
              <a:srgbClr val="06264C"/>
            </a:solidFill>
          </p:spPr>
        </p:sp>
      </p:grpSp>
      <p:grpSp>
        <p:nvGrpSpPr>
          <p:cNvPr name="Group 16" id="16"/>
          <p:cNvGrpSpPr/>
          <p:nvPr/>
        </p:nvGrpSpPr>
        <p:grpSpPr>
          <a:xfrm rot="0">
            <a:off x="14219224" y="4033813"/>
            <a:ext cx="3901376" cy="3878009"/>
            <a:chOff x="0" y="0"/>
            <a:chExt cx="4622219" cy="4594535"/>
          </a:xfrm>
        </p:grpSpPr>
        <p:sp>
          <p:nvSpPr>
            <p:cNvPr name="Freeform 17" id="17"/>
            <p:cNvSpPr/>
            <p:nvPr/>
          </p:nvSpPr>
          <p:spPr>
            <a:xfrm flipH="false" flipV="false" rot="0">
              <a:off x="31750" y="31750"/>
              <a:ext cx="4558719" cy="4531035"/>
            </a:xfrm>
            <a:custGeom>
              <a:avLst/>
              <a:gdLst/>
              <a:ahLst/>
              <a:cxnLst/>
              <a:rect r="r" b="b" t="t" l="l"/>
              <a:pathLst>
                <a:path h="4531035" w="4558719">
                  <a:moveTo>
                    <a:pt x="4466009" y="4531035"/>
                  </a:moveTo>
                  <a:lnTo>
                    <a:pt x="92710" y="4531035"/>
                  </a:lnTo>
                  <a:cubicBezTo>
                    <a:pt x="41910" y="4531035"/>
                    <a:pt x="0" y="4489125"/>
                    <a:pt x="0" y="4438325"/>
                  </a:cubicBezTo>
                  <a:lnTo>
                    <a:pt x="0" y="92710"/>
                  </a:lnTo>
                  <a:cubicBezTo>
                    <a:pt x="0" y="41910"/>
                    <a:pt x="41910" y="0"/>
                    <a:pt x="92710" y="0"/>
                  </a:cubicBezTo>
                  <a:lnTo>
                    <a:pt x="4464739" y="0"/>
                  </a:lnTo>
                  <a:cubicBezTo>
                    <a:pt x="4515539" y="0"/>
                    <a:pt x="4557449" y="41910"/>
                    <a:pt x="4557449" y="92710"/>
                  </a:cubicBezTo>
                  <a:lnTo>
                    <a:pt x="4557449" y="4437055"/>
                  </a:lnTo>
                  <a:cubicBezTo>
                    <a:pt x="4558719" y="4489125"/>
                    <a:pt x="4516809" y="4531035"/>
                    <a:pt x="4466009" y="4531035"/>
                  </a:cubicBezTo>
                  <a:close/>
                </a:path>
              </a:pathLst>
            </a:custGeom>
            <a:solidFill>
              <a:srgbClr val="FFFFFF"/>
            </a:solidFill>
          </p:spPr>
        </p:sp>
        <p:sp>
          <p:nvSpPr>
            <p:cNvPr name="Freeform 18" id="18"/>
            <p:cNvSpPr/>
            <p:nvPr/>
          </p:nvSpPr>
          <p:spPr>
            <a:xfrm flipH="false" flipV="false" rot="0">
              <a:off x="0" y="0"/>
              <a:ext cx="4622219" cy="4594535"/>
            </a:xfrm>
            <a:custGeom>
              <a:avLst/>
              <a:gdLst/>
              <a:ahLst/>
              <a:cxnLst/>
              <a:rect r="r" b="b" t="t" l="l"/>
              <a:pathLst>
                <a:path h="4594535" w="4622219">
                  <a:moveTo>
                    <a:pt x="4497759" y="59690"/>
                  </a:moveTo>
                  <a:cubicBezTo>
                    <a:pt x="4533319" y="59690"/>
                    <a:pt x="4562529" y="88900"/>
                    <a:pt x="4562529" y="124460"/>
                  </a:cubicBezTo>
                  <a:lnTo>
                    <a:pt x="4562529" y="4470075"/>
                  </a:lnTo>
                  <a:cubicBezTo>
                    <a:pt x="4562529" y="4505635"/>
                    <a:pt x="4533319" y="4534845"/>
                    <a:pt x="4497759" y="4534845"/>
                  </a:cubicBezTo>
                  <a:lnTo>
                    <a:pt x="124460" y="4534845"/>
                  </a:lnTo>
                  <a:cubicBezTo>
                    <a:pt x="88900" y="4534845"/>
                    <a:pt x="59690" y="4505635"/>
                    <a:pt x="59690" y="4470075"/>
                  </a:cubicBezTo>
                  <a:lnTo>
                    <a:pt x="59690" y="124460"/>
                  </a:lnTo>
                  <a:cubicBezTo>
                    <a:pt x="59690" y="88900"/>
                    <a:pt x="88900" y="59690"/>
                    <a:pt x="124460" y="59690"/>
                  </a:cubicBezTo>
                  <a:lnTo>
                    <a:pt x="4497760" y="59690"/>
                  </a:lnTo>
                  <a:moveTo>
                    <a:pt x="4497760" y="0"/>
                  </a:moveTo>
                  <a:lnTo>
                    <a:pt x="124460" y="0"/>
                  </a:lnTo>
                  <a:cubicBezTo>
                    <a:pt x="55880" y="0"/>
                    <a:pt x="0" y="55880"/>
                    <a:pt x="0" y="124460"/>
                  </a:cubicBezTo>
                  <a:lnTo>
                    <a:pt x="0" y="4470075"/>
                  </a:lnTo>
                  <a:cubicBezTo>
                    <a:pt x="0" y="4538655"/>
                    <a:pt x="55880" y="4594535"/>
                    <a:pt x="124460" y="4594535"/>
                  </a:cubicBezTo>
                  <a:lnTo>
                    <a:pt x="4497760" y="4594535"/>
                  </a:lnTo>
                  <a:cubicBezTo>
                    <a:pt x="4566339" y="4594535"/>
                    <a:pt x="4622219" y="4538655"/>
                    <a:pt x="4622219" y="4470075"/>
                  </a:cubicBezTo>
                  <a:lnTo>
                    <a:pt x="4622219" y="124460"/>
                  </a:lnTo>
                  <a:cubicBezTo>
                    <a:pt x="4622219" y="55880"/>
                    <a:pt x="4566339" y="0"/>
                    <a:pt x="4497760" y="0"/>
                  </a:cubicBezTo>
                  <a:close/>
                </a:path>
              </a:pathLst>
            </a:custGeom>
            <a:solidFill>
              <a:srgbClr val="06264C"/>
            </a:solidFill>
          </p:spPr>
        </p:sp>
      </p:grpSp>
      <p:sp>
        <p:nvSpPr>
          <p:cNvPr name="Freeform 19" id="19"/>
          <p:cNvSpPr/>
          <p:nvPr/>
        </p:nvSpPr>
        <p:spPr>
          <a:xfrm flipH="false" flipV="false" rot="0">
            <a:off x="2406739" y="2269923"/>
            <a:ext cx="1145298" cy="1145298"/>
          </a:xfrm>
          <a:custGeom>
            <a:avLst/>
            <a:gdLst/>
            <a:ahLst/>
            <a:cxnLst/>
            <a:rect r="r" b="b" t="t" l="l"/>
            <a:pathLst>
              <a:path h="1145298" w="1145298">
                <a:moveTo>
                  <a:pt x="0" y="0"/>
                </a:moveTo>
                <a:lnTo>
                  <a:pt x="1145298" y="0"/>
                </a:lnTo>
                <a:lnTo>
                  <a:pt x="1145298" y="1145297"/>
                </a:lnTo>
                <a:lnTo>
                  <a:pt x="0" y="1145297"/>
                </a:lnTo>
                <a:lnTo>
                  <a:pt x="0" y="0"/>
                </a:lnTo>
                <a:close/>
              </a:path>
            </a:pathLst>
          </a:custGeom>
          <a:blipFill>
            <a:blip r:embed="rId6"/>
            <a:stretch>
              <a:fillRect l="0" t="0" r="0" b="0"/>
            </a:stretch>
          </a:blipFill>
        </p:spPr>
      </p:sp>
      <p:sp>
        <p:nvSpPr>
          <p:cNvPr name="Freeform 20" id="20"/>
          <p:cNvSpPr/>
          <p:nvPr/>
        </p:nvSpPr>
        <p:spPr>
          <a:xfrm flipH="false" flipV="false" rot="0">
            <a:off x="6670840" y="4310038"/>
            <a:ext cx="1137633" cy="1137633"/>
          </a:xfrm>
          <a:custGeom>
            <a:avLst/>
            <a:gdLst/>
            <a:ahLst/>
            <a:cxnLst/>
            <a:rect r="r" b="b" t="t" l="l"/>
            <a:pathLst>
              <a:path h="1137633" w="1137633">
                <a:moveTo>
                  <a:pt x="0" y="0"/>
                </a:moveTo>
                <a:lnTo>
                  <a:pt x="1137633" y="0"/>
                </a:lnTo>
                <a:lnTo>
                  <a:pt x="1137633" y="1137633"/>
                </a:lnTo>
                <a:lnTo>
                  <a:pt x="0" y="1137633"/>
                </a:lnTo>
                <a:lnTo>
                  <a:pt x="0" y="0"/>
                </a:lnTo>
                <a:close/>
              </a:path>
            </a:pathLst>
          </a:custGeom>
          <a:blipFill>
            <a:blip r:embed="rId7"/>
            <a:stretch>
              <a:fillRect l="0" t="0" r="0" b="0"/>
            </a:stretch>
          </a:blipFill>
        </p:spPr>
      </p:sp>
      <p:sp>
        <p:nvSpPr>
          <p:cNvPr name="Freeform 21" id="21"/>
          <p:cNvSpPr/>
          <p:nvPr/>
        </p:nvSpPr>
        <p:spPr>
          <a:xfrm flipH="false" flipV="false" rot="0">
            <a:off x="11005664" y="2140158"/>
            <a:ext cx="1401795" cy="1401795"/>
          </a:xfrm>
          <a:custGeom>
            <a:avLst/>
            <a:gdLst/>
            <a:ahLst/>
            <a:cxnLst/>
            <a:rect r="r" b="b" t="t" l="l"/>
            <a:pathLst>
              <a:path h="1401795" w="1401795">
                <a:moveTo>
                  <a:pt x="0" y="0"/>
                </a:moveTo>
                <a:lnTo>
                  <a:pt x="1401794" y="0"/>
                </a:lnTo>
                <a:lnTo>
                  <a:pt x="1401794" y="1401794"/>
                </a:lnTo>
                <a:lnTo>
                  <a:pt x="0" y="1401794"/>
                </a:lnTo>
                <a:lnTo>
                  <a:pt x="0" y="0"/>
                </a:lnTo>
                <a:close/>
              </a:path>
            </a:pathLst>
          </a:custGeom>
          <a:blipFill>
            <a:blip r:embed="rId8"/>
            <a:stretch>
              <a:fillRect l="0" t="0" r="0" b="0"/>
            </a:stretch>
          </a:blipFill>
          <a:ln cap="sq">
            <a:noFill/>
            <a:prstDash val="solid"/>
            <a:miter/>
          </a:ln>
        </p:spPr>
      </p:sp>
      <p:sp>
        <p:nvSpPr>
          <p:cNvPr name="Freeform 22" id="22"/>
          <p:cNvSpPr/>
          <p:nvPr/>
        </p:nvSpPr>
        <p:spPr>
          <a:xfrm flipH="false" flipV="false" rot="0">
            <a:off x="15651473" y="4188534"/>
            <a:ext cx="1098915" cy="1098915"/>
          </a:xfrm>
          <a:custGeom>
            <a:avLst/>
            <a:gdLst/>
            <a:ahLst/>
            <a:cxnLst/>
            <a:rect r="r" b="b" t="t" l="l"/>
            <a:pathLst>
              <a:path h="1098915" w="1098915">
                <a:moveTo>
                  <a:pt x="0" y="0"/>
                </a:moveTo>
                <a:lnTo>
                  <a:pt x="1098915" y="0"/>
                </a:lnTo>
                <a:lnTo>
                  <a:pt x="1098915" y="1098916"/>
                </a:lnTo>
                <a:lnTo>
                  <a:pt x="0" y="1098916"/>
                </a:lnTo>
                <a:lnTo>
                  <a:pt x="0" y="0"/>
                </a:lnTo>
                <a:close/>
              </a:path>
            </a:pathLst>
          </a:custGeom>
          <a:blipFill>
            <a:blip r:embed="rId9"/>
            <a:stretch>
              <a:fillRect l="0" t="0" r="0" b="0"/>
            </a:stretch>
          </a:blipFill>
        </p:spPr>
      </p:sp>
      <p:sp>
        <p:nvSpPr>
          <p:cNvPr name="TextBox 23" id="23"/>
          <p:cNvSpPr txBox="true"/>
          <p:nvPr/>
        </p:nvSpPr>
        <p:spPr>
          <a:xfrm rot="0">
            <a:off x="1028700" y="971550"/>
            <a:ext cx="9595586" cy="658495"/>
          </a:xfrm>
          <a:prstGeom prst="rect">
            <a:avLst/>
          </a:prstGeom>
        </p:spPr>
        <p:txBody>
          <a:bodyPr anchor="t" rtlCol="false" tIns="0" lIns="0" bIns="0" rIns="0">
            <a:spAutoFit/>
          </a:bodyPr>
          <a:lstStyle/>
          <a:p>
            <a:pPr algn="l">
              <a:lnSpc>
                <a:spcPts val="5239"/>
              </a:lnSpc>
            </a:pPr>
            <a:r>
              <a:rPr lang="en-US" sz="3999">
                <a:solidFill>
                  <a:srgbClr val="000000"/>
                </a:solidFill>
                <a:latin typeface="The Seasons"/>
                <a:ea typeface="The Seasons"/>
                <a:cs typeface="The Seasons"/>
                <a:sym typeface="The Seasons"/>
              </a:rPr>
              <a:t>PRINCIPALES RETOS</a:t>
            </a:r>
          </a:p>
        </p:txBody>
      </p:sp>
      <p:sp>
        <p:nvSpPr>
          <p:cNvPr name="TextBox 24" id="24"/>
          <p:cNvSpPr txBox="true"/>
          <p:nvPr/>
        </p:nvSpPr>
        <p:spPr>
          <a:xfrm rot="0">
            <a:off x="1851151" y="3556125"/>
            <a:ext cx="2256473" cy="545801"/>
          </a:xfrm>
          <a:prstGeom prst="rect">
            <a:avLst/>
          </a:prstGeom>
        </p:spPr>
        <p:txBody>
          <a:bodyPr anchor="t" rtlCol="false" tIns="0" lIns="0" bIns="0" rIns="0">
            <a:spAutoFit/>
          </a:bodyPr>
          <a:lstStyle/>
          <a:p>
            <a:pPr algn="ctr">
              <a:lnSpc>
                <a:spcPts val="2162"/>
              </a:lnSpc>
            </a:pPr>
            <a:r>
              <a:rPr lang="en-US" b="true" sz="1801">
                <a:solidFill>
                  <a:srgbClr val="06264C"/>
                </a:solidFill>
                <a:latin typeface="Rubik Semi-Bold"/>
                <a:ea typeface="Rubik Semi-Bold"/>
                <a:cs typeface="Rubik Semi-Bold"/>
                <a:sym typeface="Rubik Semi-Bold"/>
              </a:rPr>
              <a:t>Dependencia de Recursos Naturales</a:t>
            </a:r>
          </a:p>
        </p:txBody>
      </p:sp>
      <p:sp>
        <p:nvSpPr>
          <p:cNvPr name="TextBox 25" id="25"/>
          <p:cNvSpPr txBox="true"/>
          <p:nvPr/>
        </p:nvSpPr>
        <p:spPr>
          <a:xfrm rot="0">
            <a:off x="1567459" y="4567694"/>
            <a:ext cx="2816635" cy="1113512"/>
          </a:xfrm>
          <a:prstGeom prst="rect">
            <a:avLst/>
          </a:prstGeom>
        </p:spPr>
        <p:txBody>
          <a:bodyPr anchor="t" rtlCol="false" tIns="0" lIns="0" bIns="0" rIns="0">
            <a:spAutoFit/>
          </a:bodyPr>
          <a:lstStyle/>
          <a:p>
            <a:pPr algn="ctr">
              <a:lnSpc>
                <a:spcPts val="2207"/>
              </a:lnSpc>
            </a:pPr>
            <a:r>
              <a:rPr lang="en-US" sz="1576">
                <a:solidFill>
                  <a:srgbClr val="2E282A">
                    <a:alpha val="80000"/>
                  </a:srgbClr>
                </a:solidFill>
                <a:latin typeface="Open Sans"/>
                <a:ea typeface="Open Sans"/>
                <a:cs typeface="Open Sans"/>
                <a:sym typeface="Open Sans"/>
              </a:rPr>
              <a:t>Perú sigue dependiendo fuertemente de la minería, la cual representa una parte significativa de su PIB</a:t>
            </a:r>
          </a:p>
        </p:txBody>
      </p:sp>
      <p:sp>
        <p:nvSpPr>
          <p:cNvPr name="TextBox 26" id="26"/>
          <p:cNvSpPr txBox="true"/>
          <p:nvPr/>
        </p:nvSpPr>
        <p:spPr>
          <a:xfrm rot="0">
            <a:off x="6111420" y="5524469"/>
            <a:ext cx="2256473" cy="545801"/>
          </a:xfrm>
          <a:prstGeom prst="rect">
            <a:avLst/>
          </a:prstGeom>
        </p:spPr>
        <p:txBody>
          <a:bodyPr anchor="t" rtlCol="false" tIns="0" lIns="0" bIns="0" rIns="0">
            <a:spAutoFit/>
          </a:bodyPr>
          <a:lstStyle/>
          <a:p>
            <a:pPr algn="ctr">
              <a:lnSpc>
                <a:spcPts val="2162"/>
              </a:lnSpc>
            </a:pPr>
            <a:r>
              <a:rPr lang="en-US" b="true" sz="1801">
                <a:solidFill>
                  <a:srgbClr val="06264C"/>
                </a:solidFill>
                <a:latin typeface="Rubik Semi-Bold"/>
                <a:ea typeface="Rubik Semi-Bold"/>
                <a:cs typeface="Rubik Semi-Bold"/>
                <a:sym typeface="Rubik Semi-Bold"/>
              </a:rPr>
              <a:t>Desigualdad y Pobreza</a:t>
            </a:r>
          </a:p>
        </p:txBody>
      </p:sp>
      <p:sp>
        <p:nvSpPr>
          <p:cNvPr name="TextBox 27" id="27"/>
          <p:cNvSpPr txBox="true"/>
          <p:nvPr/>
        </p:nvSpPr>
        <p:spPr>
          <a:xfrm rot="0">
            <a:off x="5831339" y="6200111"/>
            <a:ext cx="2816635" cy="1392375"/>
          </a:xfrm>
          <a:prstGeom prst="rect">
            <a:avLst/>
          </a:prstGeom>
        </p:spPr>
        <p:txBody>
          <a:bodyPr anchor="t" rtlCol="false" tIns="0" lIns="0" bIns="0" rIns="0">
            <a:spAutoFit/>
          </a:bodyPr>
          <a:lstStyle/>
          <a:p>
            <a:pPr algn="ctr">
              <a:lnSpc>
                <a:spcPts val="2207"/>
              </a:lnSpc>
            </a:pPr>
            <a:r>
              <a:rPr lang="en-US" sz="1576">
                <a:solidFill>
                  <a:srgbClr val="2E282A">
                    <a:alpha val="80000"/>
                  </a:srgbClr>
                </a:solidFill>
                <a:latin typeface="Open Sans"/>
                <a:ea typeface="Open Sans"/>
                <a:cs typeface="Open Sans"/>
                <a:sym typeface="Open Sans"/>
              </a:rPr>
              <a:t>persisten disparidades significativas entre las áreas urbanas y rurales, lo que complica el desarrollo inclusivo​</a:t>
            </a:r>
          </a:p>
        </p:txBody>
      </p:sp>
      <p:sp>
        <p:nvSpPr>
          <p:cNvPr name="TextBox 28" id="28"/>
          <p:cNvSpPr txBox="true"/>
          <p:nvPr/>
        </p:nvSpPr>
        <p:spPr>
          <a:xfrm rot="0">
            <a:off x="10578325" y="3532427"/>
            <a:ext cx="2256473" cy="545801"/>
          </a:xfrm>
          <a:prstGeom prst="rect">
            <a:avLst/>
          </a:prstGeom>
        </p:spPr>
        <p:txBody>
          <a:bodyPr anchor="t" rtlCol="false" tIns="0" lIns="0" bIns="0" rIns="0">
            <a:spAutoFit/>
          </a:bodyPr>
          <a:lstStyle/>
          <a:p>
            <a:pPr algn="ctr">
              <a:lnSpc>
                <a:spcPts val="2162"/>
              </a:lnSpc>
            </a:pPr>
            <a:r>
              <a:rPr lang="en-US" b="true" sz="1801">
                <a:solidFill>
                  <a:srgbClr val="06264C"/>
                </a:solidFill>
                <a:latin typeface="Rubik Semi-Bold"/>
                <a:ea typeface="Rubik Semi-Bold"/>
                <a:cs typeface="Rubik Semi-Bold"/>
                <a:sym typeface="Rubik Semi-Bold"/>
              </a:rPr>
              <a:t>Crisis Educativa y Salud</a:t>
            </a:r>
          </a:p>
        </p:txBody>
      </p:sp>
      <p:sp>
        <p:nvSpPr>
          <p:cNvPr name="TextBox 29" id="29"/>
          <p:cNvSpPr txBox="true"/>
          <p:nvPr/>
        </p:nvSpPr>
        <p:spPr>
          <a:xfrm rot="0">
            <a:off x="10298244" y="4199006"/>
            <a:ext cx="2816635" cy="1671239"/>
          </a:xfrm>
          <a:prstGeom prst="rect">
            <a:avLst/>
          </a:prstGeom>
        </p:spPr>
        <p:txBody>
          <a:bodyPr anchor="t" rtlCol="false" tIns="0" lIns="0" bIns="0" rIns="0">
            <a:spAutoFit/>
          </a:bodyPr>
          <a:lstStyle/>
          <a:p>
            <a:pPr algn="ctr">
              <a:lnSpc>
                <a:spcPts val="2207"/>
              </a:lnSpc>
            </a:pPr>
            <a:r>
              <a:rPr lang="en-US" sz="1576">
                <a:solidFill>
                  <a:srgbClr val="2E282A">
                    <a:alpha val="80000"/>
                  </a:srgbClr>
                </a:solidFill>
                <a:latin typeface="Open Sans"/>
                <a:ea typeface="Open Sans"/>
                <a:cs typeface="Open Sans"/>
                <a:sym typeface="Open Sans"/>
              </a:rPr>
              <a:t>La calidad del sistema educativo y de salud sigue siendo un desafío. Para fomentar un crecimiento inclusivo y sostenible, será crucial mejorar estos sectores</a:t>
            </a:r>
          </a:p>
        </p:txBody>
      </p:sp>
      <p:sp>
        <p:nvSpPr>
          <p:cNvPr name="TextBox 30" id="30"/>
          <p:cNvSpPr txBox="true"/>
          <p:nvPr/>
        </p:nvSpPr>
        <p:spPr>
          <a:xfrm rot="0">
            <a:off x="15041675" y="5324444"/>
            <a:ext cx="2256473" cy="545801"/>
          </a:xfrm>
          <a:prstGeom prst="rect">
            <a:avLst/>
          </a:prstGeom>
        </p:spPr>
        <p:txBody>
          <a:bodyPr anchor="t" rtlCol="false" tIns="0" lIns="0" bIns="0" rIns="0">
            <a:spAutoFit/>
          </a:bodyPr>
          <a:lstStyle/>
          <a:p>
            <a:pPr algn="ctr">
              <a:lnSpc>
                <a:spcPts val="2162"/>
              </a:lnSpc>
            </a:pPr>
            <a:r>
              <a:rPr lang="en-US" b="true" sz="1801">
                <a:solidFill>
                  <a:srgbClr val="06264C"/>
                </a:solidFill>
                <a:latin typeface="Rubik Semi-Bold"/>
                <a:ea typeface="Rubik Semi-Bold"/>
                <a:cs typeface="Rubik Semi-Bold"/>
                <a:sym typeface="Rubik Semi-Bold"/>
              </a:rPr>
              <a:t>Incertidumbre en el Sector Minero</a:t>
            </a:r>
          </a:p>
        </p:txBody>
      </p:sp>
      <p:sp>
        <p:nvSpPr>
          <p:cNvPr name="TextBox 31" id="31"/>
          <p:cNvSpPr txBox="true"/>
          <p:nvPr/>
        </p:nvSpPr>
        <p:spPr>
          <a:xfrm rot="0">
            <a:off x="14761594" y="6200111"/>
            <a:ext cx="2816635" cy="1392375"/>
          </a:xfrm>
          <a:prstGeom prst="rect">
            <a:avLst/>
          </a:prstGeom>
        </p:spPr>
        <p:txBody>
          <a:bodyPr anchor="t" rtlCol="false" tIns="0" lIns="0" bIns="0" rIns="0">
            <a:spAutoFit/>
          </a:bodyPr>
          <a:lstStyle/>
          <a:p>
            <a:pPr algn="ctr">
              <a:lnSpc>
                <a:spcPts val="2207"/>
              </a:lnSpc>
            </a:pPr>
            <a:r>
              <a:rPr lang="en-US" sz="1576">
                <a:solidFill>
                  <a:srgbClr val="2E282A">
                    <a:alpha val="80000"/>
                  </a:srgbClr>
                </a:solidFill>
                <a:latin typeface="Open Sans"/>
                <a:ea typeface="Open Sans"/>
                <a:cs typeface="Open Sans"/>
                <a:sym typeface="Open Sans"/>
              </a:rPr>
              <a:t>enfrenta desafíos adicionales como la oposición social a proyectos mineros, la burocracia en la obtención de permisos y más</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bg>
      <p:bgPr>
        <a:solidFill>
          <a:srgbClr val="FFF7F1"/>
        </a:solidFill>
      </p:bgPr>
    </p:bg>
    <p:spTree>
      <p:nvGrpSpPr>
        <p:cNvPr id="1" name=""/>
        <p:cNvGrpSpPr/>
        <p:nvPr/>
      </p:nvGrpSpPr>
      <p:grpSpPr>
        <a:xfrm>
          <a:off x="0" y="0"/>
          <a:ext cx="0" cy="0"/>
          <a:chOff x="0" y="0"/>
          <a:chExt cx="0" cy="0"/>
        </a:xfrm>
      </p:grpSpPr>
      <p:sp>
        <p:nvSpPr>
          <p:cNvPr name="Freeform 2" id="2"/>
          <p:cNvSpPr/>
          <p:nvPr/>
        </p:nvSpPr>
        <p:spPr>
          <a:xfrm flipH="true" flipV="false" rot="9118686">
            <a:off x="10467417" y="4144825"/>
            <a:ext cx="9188900" cy="3892752"/>
          </a:xfrm>
          <a:custGeom>
            <a:avLst/>
            <a:gdLst/>
            <a:ahLst/>
            <a:cxnLst/>
            <a:rect r="r" b="b" t="t" l="l"/>
            <a:pathLst>
              <a:path h="3892752" w="9188900">
                <a:moveTo>
                  <a:pt x="9188899" y="0"/>
                </a:moveTo>
                <a:lnTo>
                  <a:pt x="0" y="0"/>
                </a:lnTo>
                <a:lnTo>
                  <a:pt x="0" y="3892752"/>
                </a:lnTo>
                <a:lnTo>
                  <a:pt x="9188899" y="3892752"/>
                </a:lnTo>
                <a:lnTo>
                  <a:pt x="9188899" y="0"/>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337695" y="7120674"/>
            <a:ext cx="18625695" cy="4651119"/>
          </a:xfrm>
          <a:custGeom>
            <a:avLst/>
            <a:gdLst/>
            <a:ahLst/>
            <a:cxnLst/>
            <a:rect r="r" b="b" t="t" l="l"/>
            <a:pathLst>
              <a:path h="4651119" w="18625695">
                <a:moveTo>
                  <a:pt x="0" y="0"/>
                </a:moveTo>
                <a:lnTo>
                  <a:pt x="18625695" y="0"/>
                </a:lnTo>
                <a:lnTo>
                  <a:pt x="18625695" y="4651119"/>
                </a:lnTo>
                <a:lnTo>
                  <a:pt x="0" y="4651119"/>
                </a:lnTo>
                <a:lnTo>
                  <a:pt x="0" y="0"/>
                </a:lnTo>
                <a:close/>
              </a:path>
            </a:pathLst>
          </a:custGeom>
          <a:blipFill>
            <a:blip r:embed="rId4"/>
            <a:stretch>
              <a:fillRect l="-8367" t="-62039" r="0" b="-82064"/>
            </a:stretch>
          </a:blipFill>
        </p:spPr>
      </p:sp>
      <p:sp>
        <p:nvSpPr>
          <p:cNvPr name="Freeform 4" id="4"/>
          <p:cNvSpPr/>
          <p:nvPr/>
        </p:nvSpPr>
        <p:spPr>
          <a:xfrm flipH="false" flipV="true" rot="9455446">
            <a:off x="8513089" y="6571460"/>
            <a:ext cx="10931381" cy="4630930"/>
          </a:xfrm>
          <a:custGeom>
            <a:avLst/>
            <a:gdLst/>
            <a:ahLst/>
            <a:cxnLst/>
            <a:rect r="r" b="b" t="t" l="l"/>
            <a:pathLst>
              <a:path h="4630930" w="10931381">
                <a:moveTo>
                  <a:pt x="0" y="4630930"/>
                </a:moveTo>
                <a:lnTo>
                  <a:pt x="10931381" y="4630930"/>
                </a:lnTo>
                <a:lnTo>
                  <a:pt x="10931381" y="0"/>
                </a:lnTo>
                <a:lnTo>
                  <a:pt x="0" y="0"/>
                </a:lnTo>
                <a:lnTo>
                  <a:pt x="0" y="463093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5" id="5"/>
          <p:cNvGrpSpPr/>
          <p:nvPr/>
        </p:nvGrpSpPr>
        <p:grpSpPr>
          <a:xfrm rot="0">
            <a:off x="14570966" y="332609"/>
            <a:ext cx="3259928" cy="1937314"/>
            <a:chOff x="0" y="0"/>
            <a:chExt cx="1367703" cy="812800"/>
          </a:xfrm>
        </p:grpSpPr>
        <p:sp>
          <p:nvSpPr>
            <p:cNvPr name="Freeform 6" id="6"/>
            <p:cNvSpPr/>
            <p:nvPr/>
          </p:nvSpPr>
          <p:spPr>
            <a:xfrm flipH="false" flipV="false" rot="0">
              <a:off x="0" y="0"/>
              <a:ext cx="1367703" cy="812800"/>
            </a:xfrm>
            <a:custGeom>
              <a:avLst/>
              <a:gdLst/>
              <a:ahLst/>
              <a:cxnLst/>
              <a:rect r="r" b="b" t="t" l="l"/>
              <a:pathLst>
                <a:path h="812800" w="1367703">
                  <a:moveTo>
                    <a:pt x="54622" y="0"/>
                  </a:moveTo>
                  <a:lnTo>
                    <a:pt x="1313081" y="0"/>
                  </a:lnTo>
                  <a:cubicBezTo>
                    <a:pt x="1343248" y="0"/>
                    <a:pt x="1367703" y="24455"/>
                    <a:pt x="1367703" y="54622"/>
                  </a:cubicBezTo>
                  <a:lnTo>
                    <a:pt x="1367703" y="758178"/>
                  </a:lnTo>
                  <a:cubicBezTo>
                    <a:pt x="1367703" y="788345"/>
                    <a:pt x="1343248" y="812800"/>
                    <a:pt x="1313081" y="812800"/>
                  </a:cubicBezTo>
                  <a:lnTo>
                    <a:pt x="54622" y="812800"/>
                  </a:lnTo>
                  <a:cubicBezTo>
                    <a:pt x="24455" y="812800"/>
                    <a:pt x="0" y="788345"/>
                    <a:pt x="0" y="758178"/>
                  </a:cubicBezTo>
                  <a:lnTo>
                    <a:pt x="0" y="54622"/>
                  </a:lnTo>
                  <a:cubicBezTo>
                    <a:pt x="0" y="24455"/>
                    <a:pt x="24455" y="0"/>
                    <a:pt x="54622" y="0"/>
                  </a:cubicBezTo>
                  <a:close/>
                </a:path>
              </a:pathLst>
            </a:custGeom>
            <a:blipFill>
              <a:blip r:embed="rId5"/>
              <a:stretch>
                <a:fillRect l="0" t="-6090" r="0" b="-6090"/>
              </a:stretch>
            </a:blipFill>
          </p:spPr>
        </p:sp>
      </p:grpSp>
      <p:grpSp>
        <p:nvGrpSpPr>
          <p:cNvPr name="Group 7" id="7"/>
          <p:cNvGrpSpPr/>
          <p:nvPr/>
        </p:nvGrpSpPr>
        <p:grpSpPr>
          <a:xfrm rot="0">
            <a:off x="1028700" y="1997357"/>
            <a:ext cx="3901376" cy="4346178"/>
            <a:chOff x="0" y="0"/>
            <a:chExt cx="4622219" cy="5149206"/>
          </a:xfrm>
        </p:grpSpPr>
        <p:sp>
          <p:nvSpPr>
            <p:cNvPr name="Freeform 8" id="8"/>
            <p:cNvSpPr/>
            <p:nvPr/>
          </p:nvSpPr>
          <p:spPr>
            <a:xfrm flipH="false" flipV="false" rot="0">
              <a:off x="31750" y="31750"/>
              <a:ext cx="4558719" cy="5085706"/>
            </a:xfrm>
            <a:custGeom>
              <a:avLst/>
              <a:gdLst/>
              <a:ahLst/>
              <a:cxnLst/>
              <a:rect r="r" b="b" t="t" l="l"/>
              <a:pathLst>
                <a:path h="5085706" w="4558719">
                  <a:moveTo>
                    <a:pt x="4466009" y="5085706"/>
                  </a:moveTo>
                  <a:lnTo>
                    <a:pt x="92710" y="5085706"/>
                  </a:lnTo>
                  <a:cubicBezTo>
                    <a:pt x="41910" y="5085706"/>
                    <a:pt x="0" y="5043796"/>
                    <a:pt x="0" y="4992996"/>
                  </a:cubicBezTo>
                  <a:lnTo>
                    <a:pt x="0" y="92710"/>
                  </a:lnTo>
                  <a:cubicBezTo>
                    <a:pt x="0" y="41910"/>
                    <a:pt x="41910" y="0"/>
                    <a:pt x="92710" y="0"/>
                  </a:cubicBezTo>
                  <a:lnTo>
                    <a:pt x="4464739" y="0"/>
                  </a:lnTo>
                  <a:cubicBezTo>
                    <a:pt x="4515539" y="0"/>
                    <a:pt x="4557449" y="41910"/>
                    <a:pt x="4557449" y="92710"/>
                  </a:cubicBezTo>
                  <a:lnTo>
                    <a:pt x="4557449" y="4991726"/>
                  </a:lnTo>
                  <a:cubicBezTo>
                    <a:pt x="4558719" y="5043796"/>
                    <a:pt x="4516809" y="5085706"/>
                    <a:pt x="4466009" y="5085706"/>
                  </a:cubicBezTo>
                  <a:close/>
                </a:path>
              </a:pathLst>
            </a:custGeom>
            <a:solidFill>
              <a:srgbClr val="FFFFFF"/>
            </a:solidFill>
          </p:spPr>
        </p:sp>
        <p:sp>
          <p:nvSpPr>
            <p:cNvPr name="Freeform 9" id="9"/>
            <p:cNvSpPr/>
            <p:nvPr/>
          </p:nvSpPr>
          <p:spPr>
            <a:xfrm flipH="false" flipV="false" rot="0">
              <a:off x="0" y="0"/>
              <a:ext cx="4622219" cy="5149207"/>
            </a:xfrm>
            <a:custGeom>
              <a:avLst/>
              <a:gdLst/>
              <a:ahLst/>
              <a:cxnLst/>
              <a:rect r="r" b="b" t="t" l="l"/>
              <a:pathLst>
                <a:path h="5149207" w="4622219">
                  <a:moveTo>
                    <a:pt x="4497759" y="59690"/>
                  </a:moveTo>
                  <a:cubicBezTo>
                    <a:pt x="4533319" y="59690"/>
                    <a:pt x="4562529" y="88900"/>
                    <a:pt x="4562529" y="124460"/>
                  </a:cubicBezTo>
                  <a:lnTo>
                    <a:pt x="4562529" y="5024746"/>
                  </a:lnTo>
                  <a:cubicBezTo>
                    <a:pt x="4562529" y="5060307"/>
                    <a:pt x="4533319" y="5089516"/>
                    <a:pt x="4497759" y="5089516"/>
                  </a:cubicBezTo>
                  <a:lnTo>
                    <a:pt x="124460" y="5089516"/>
                  </a:lnTo>
                  <a:cubicBezTo>
                    <a:pt x="88900" y="5089516"/>
                    <a:pt x="59690" y="5060307"/>
                    <a:pt x="59690" y="5024746"/>
                  </a:cubicBezTo>
                  <a:lnTo>
                    <a:pt x="59690" y="124460"/>
                  </a:lnTo>
                  <a:cubicBezTo>
                    <a:pt x="59690" y="88900"/>
                    <a:pt x="88900" y="59690"/>
                    <a:pt x="124460" y="59690"/>
                  </a:cubicBezTo>
                  <a:lnTo>
                    <a:pt x="4497760" y="59690"/>
                  </a:lnTo>
                  <a:moveTo>
                    <a:pt x="4497760" y="0"/>
                  </a:moveTo>
                  <a:lnTo>
                    <a:pt x="124460" y="0"/>
                  </a:lnTo>
                  <a:cubicBezTo>
                    <a:pt x="55880" y="0"/>
                    <a:pt x="0" y="55880"/>
                    <a:pt x="0" y="124460"/>
                  </a:cubicBezTo>
                  <a:lnTo>
                    <a:pt x="0" y="5024746"/>
                  </a:lnTo>
                  <a:cubicBezTo>
                    <a:pt x="0" y="5093326"/>
                    <a:pt x="55880" y="5149207"/>
                    <a:pt x="124460" y="5149207"/>
                  </a:cubicBezTo>
                  <a:lnTo>
                    <a:pt x="4497760" y="5149207"/>
                  </a:lnTo>
                  <a:cubicBezTo>
                    <a:pt x="4566339" y="5149207"/>
                    <a:pt x="4622219" y="5093326"/>
                    <a:pt x="4622219" y="5024746"/>
                  </a:cubicBezTo>
                  <a:lnTo>
                    <a:pt x="4622219" y="124460"/>
                  </a:lnTo>
                  <a:cubicBezTo>
                    <a:pt x="4622219" y="55880"/>
                    <a:pt x="4566339" y="0"/>
                    <a:pt x="4497760" y="0"/>
                  </a:cubicBezTo>
                  <a:close/>
                </a:path>
              </a:pathLst>
            </a:custGeom>
            <a:solidFill>
              <a:srgbClr val="06264C"/>
            </a:solidFill>
          </p:spPr>
        </p:sp>
      </p:grpSp>
      <p:grpSp>
        <p:nvGrpSpPr>
          <p:cNvPr name="Group 10" id="10"/>
          <p:cNvGrpSpPr/>
          <p:nvPr/>
        </p:nvGrpSpPr>
        <p:grpSpPr>
          <a:xfrm rot="0">
            <a:off x="5288969" y="4033813"/>
            <a:ext cx="3901376" cy="3878009"/>
            <a:chOff x="0" y="0"/>
            <a:chExt cx="4622219" cy="4594535"/>
          </a:xfrm>
        </p:grpSpPr>
        <p:sp>
          <p:nvSpPr>
            <p:cNvPr name="Freeform 11" id="11"/>
            <p:cNvSpPr/>
            <p:nvPr/>
          </p:nvSpPr>
          <p:spPr>
            <a:xfrm flipH="false" flipV="false" rot="0">
              <a:off x="31750" y="31750"/>
              <a:ext cx="4558719" cy="4531035"/>
            </a:xfrm>
            <a:custGeom>
              <a:avLst/>
              <a:gdLst/>
              <a:ahLst/>
              <a:cxnLst/>
              <a:rect r="r" b="b" t="t" l="l"/>
              <a:pathLst>
                <a:path h="4531035" w="4558719">
                  <a:moveTo>
                    <a:pt x="4466009" y="4531035"/>
                  </a:moveTo>
                  <a:lnTo>
                    <a:pt x="92710" y="4531035"/>
                  </a:lnTo>
                  <a:cubicBezTo>
                    <a:pt x="41910" y="4531035"/>
                    <a:pt x="0" y="4489125"/>
                    <a:pt x="0" y="4438325"/>
                  </a:cubicBezTo>
                  <a:lnTo>
                    <a:pt x="0" y="92710"/>
                  </a:lnTo>
                  <a:cubicBezTo>
                    <a:pt x="0" y="41910"/>
                    <a:pt x="41910" y="0"/>
                    <a:pt x="92710" y="0"/>
                  </a:cubicBezTo>
                  <a:lnTo>
                    <a:pt x="4464739" y="0"/>
                  </a:lnTo>
                  <a:cubicBezTo>
                    <a:pt x="4515539" y="0"/>
                    <a:pt x="4557449" y="41910"/>
                    <a:pt x="4557449" y="92710"/>
                  </a:cubicBezTo>
                  <a:lnTo>
                    <a:pt x="4557449" y="4437055"/>
                  </a:lnTo>
                  <a:cubicBezTo>
                    <a:pt x="4558719" y="4489125"/>
                    <a:pt x="4516809" y="4531035"/>
                    <a:pt x="4466009" y="4531035"/>
                  </a:cubicBezTo>
                  <a:close/>
                </a:path>
              </a:pathLst>
            </a:custGeom>
            <a:solidFill>
              <a:srgbClr val="FFFFFF"/>
            </a:solidFill>
          </p:spPr>
        </p:sp>
        <p:sp>
          <p:nvSpPr>
            <p:cNvPr name="Freeform 12" id="12"/>
            <p:cNvSpPr/>
            <p:nvPr/>
          </p:nvSpPr>
          <p:spPr>
            <a:xfrm flipH="false" flipV="false" rot="0">
              <a:off x="0" y="0"/>
              <a:ext cx="4622219" cy="4594535"/>
            </a:xfrm>
            <a:custGeom>
              <a:avLst/>
              <a:gdLst/>
              <a:ahLst/>
              <a:cxnLst/>
              <a:rect r="r" b="b" t="t" l="l"/>
              <a:pathLst>
                <a:path h="4594535" w="4622219">
                  <a:moveTo>
                    <a:pt x="4497759" y="59690"/>
                  </a:moveTo>
                  <a:cubicBezTo>
                    <a:pt x="4533319" y="59690"/>
                    <a:pt x="4562529" y="88900"/>
                    <a:pt x="4562529" y="124460"/>
                  </a:cubicBezTo>
                  <a:lnTo>
                    <a:pt x="4562529" y="4470075"/>
                  </a:lnTo>
                  <a:cubicBezTo>
                    <a:pt x="4562529" y="4505635"/>
                    <a:pt x="4533319" y="4534845"/>
                    <a:pt x="4497759" y="4534845"/>
                  </a:cubicBezTo>
                  <a:lnTo>
                    <a:pt x="124460" y="4534845"/>
                  </a:lnTo>
                  <a:cubicBezTo>
                    <a:pt x="88900" y="4534845"/>
                    <a:pt x="59690" y="4505635"/>
                    <a:pt x="59690" y="4470075"/>
                  </a:cubicBezTo>
                  <a:lnTo>
                    <a:pt x="59690" y="124460"/>
                  </a:lnTo>
                  <a:cubicBezTo>
                    <a:pt x="59690" y="88900"/>
                    <a:pt x="88900" y="59690"/>
                    <a:pt x="124460" y="59690"/>
                  </a:cubicBezTo>
                  <a:lnTo>
                    <a:pt x="4497760" y="59690"/>
                  </a:lnTo>
                  <a:moveTo>
                    <a:pt x="4497760" y="0"/>
                  </a:moveTo>
                  <a:lnTo>
                    <a:pt x="124460" y="0"/>
                  </a:lnTo>
                  <a:cubicBezTo>
                    <a:pt x="55880" y="0"/>
                    <a:pt x="0" y="55880"/>
                    <a:pt x="0" y="124460"/>
                  </a:cubicBezTo>
                  <a:lnTo>
                    <a:pt x="0" y="4470075"/>
                  </a:lnTo>
                  <a:cubicBezTo>
                    <a:pt x="0" y="4538655"/>
                    <a:pt x="55880" y="4594535"/>
                    <a:pt x="124460" y="4594535"/>
                  </a:cubicBezTo>
                  <a:lnTo>
                    <a:pt x="4497760" y="4594535"/>
                  </a:lnTo>
                  <a:cubicBezTo>
                    <a:pt x="4566339" y="4594535"/>
                    <a:pt x="4622219" y="4538655"/>
                    <a:pt x="4622219" y="4470075"/>
                  </a:cubicBezTo>
                  <a:lnTo>
                    <a:pt x="4622219" y="124460"/>
                  </a:lnTo>
                  <a:cubicBezTo>
                    <a:pt x="4622219" y="55880"/>
                    <a:pt x="4566339" y="0"/>
                    <a:pt x="4497760" y="0"/>
                  </a:cubicBezTo>
                  <a:close/>
                </a:path>
              </a:pathLst>
            </a:custGeom>
            <a:solidFill>
              <a:srgbClr val="06264C"/>
            </a:solidFill>
          </p:spPr>
        </p:sp>
      </p:grpSp>
      <p:grpSp>
        <p:nvGrpSpPr>
          <p:cNvPr name="Group 13" id="13"/>
          <p:cNvGrpSpPr/>
          <p:nvPr/>
        </p:nvGrpSpPr>
        <p:grpSpPr>
          <a:xfrm rot="0">
            <a:off x="9755873" y="1997357"/>
            <a:ext cx="3901376" cy="4346178"/>
            <a:chOff x="0" y="0"/>
            <a:chExt cx="4622219" cy="5149206"/>
          </a:xfrm>
        </p:grpSpPr>
        <p:sp>
          <p:nvSpPr>
            <p:cNvPr name="Freeform 14" id="14"/>
            <p:cNvSpPr/>
            <p:nvPr/>
          </p:nvSpPr>
          <p:spPr>
            <a:xfrm flipH="false" flipV="false" rot="0">
              <a:off x="31750" y="31750"/>
              <a:ext cx="4558719" cy="5085706"/>
            </a:xfrm>
            <a:custGeom>
              <a:avLst/>
              <a:gdLst/>
              <a:ahLst/>
              <a:cxnLst/>
              <a:rect r="r" b="b" t="t" l="l"/>
              <a:pathLst>
                <a:path h="5085706" w="4558719">
                  <a:moveTo>
                    <a:pt x="4466009" y="5085706"/>
                  </a:moveTo>
                  <a:lnTo>
                    <a:pt x="92710" y="5085706"/>
                  </a:lnTo>
                  <a:cubicBezTo>
                    <a:pt x="41910" y="5085706"/>
                    <a:pt x="0" y="5043796"/>
                    <a:pt x="0" y="4992996"/>
                  </a:cubicBezTo>
                  <a:lnTo>
                    <a:pt x="0" y="92710"/>
                  </a:lnTo>
                  <a:cubicBezTo>
                    <a:pt x="0" y="41910"/>
                    <a:pt x="41910" y="0"/>
                    <a:pt x="92710" y="0"/>
                  </a:cubicBezTo>
                  <a:lnTo>
                    <a:pt x="4464739" y="0"/>
                  </a:lnTo>
                  <a:cubicBezTo>
                    <a:pt x="4515539" y="0"/>
                    <a:pt x="4557449" y="41910"/>
                    <a:pt x="4557449" y="92710"/>
                  </a:cubicBezTo>
                  <a:lnTo>
                    <a:pt x="4557449" y="4991726"/>
                  </a:lnTo>
                  <a:cubicBezTo>
                    <a:pt x="4558719" y="5043796"/>
                    <a:pt x="4516809" y="5085706"/>
                    <a:pt x="4466009" y="5085706"/>
                  </a:cubicBezTo>
                  <a:close/>
                </a:path>
              </a:pathLst>
            </a:custGeom>
            <a:solidFill>
              <a:srgbClr val="FFFFFF"/>
            </a:solidFill>
          </p:spPr>
        </p:sp>
        <p:sp>
          <p:nvSpPr>
            <p:cNvPr name="Freeform 15" id="15"/>
            <p:cNvSpPr/>
            <p:nvPr/>
          </p:nvSpPr>
          <p:spPr>
            <a:xfrm flipH="false" flipV="false" rot="0">
              <a:off x="0" y="0"/>
              <a:ext cx="4622219" cy="5149207"/>
            </a:xfrm>
            <a:custGeom>
              <a:avLst/>
              <a:gdLst/>
              <a:ahLst/>
              <a:cxnLst/>
              <a:rect r="r" b="b" t="t" l="l"/>
              <a:pathLst>
                <a:path h="5149207" w="4622219">
                  <a:moveTo>
                    <a:pt x="4497759" y="59690"/>
                  </a:moveTo>
                  <a:cubicBezTo>
                    <a:pt x="4533319" y="59690"/>
                    <a:pt x="4562529" y="88900"/>
                    <a:pt x="4562529" y="124460"/>
                  </a:cubicBezTo>
                  <a:lnTo>
                    <a:pt x="4562529" y="5024746"/>
                  </a:lnTo>
                  <a:cubicBezTo>
                    <a:pt x="4562529" y="5060307"/>
                    <a:pt x="4533319" y="5089516"/>
                    <a:pt x="4497759" y="5089516"/>
                  </a:cubicBezTo>
                  <a:lnTo>
                    <a:pt x="124460" y="5089516"/>
                  </a:lnTo>
                  <a:cubicBezTo>
                    <a:pt x="88900" y="5089516"/>
                    <a:pt x="59690" y="5060307"/>
                    <a:pt x="59690" y="5024746"/>
                  </a:cubicBezTo>
                  <a:lnTo>
                    <a:pt x="59690" y="124460"/>
                  </a:lnTo>
                  <a:cubicBezTo>
                    <a:pt x="59690" y="88900"/>
                    <a:pt x="88900" y="59690"/>
                    <a:pt x="124460" y="59690"/>
                  </a:cubicBezTo>
                  <a:lnTo>
                    <a:pt x="4497760" y="59690"/>
                  </a:lnTo>
                  <a:moveTo>
                    <a:pt x="4497760" y="0"/>
                  </a:moveTo>
                  <a:lnTo>
                    <a:pt x="124460" y="0"/>
                  </a:lnTo>
                  <a:cubicBezTo>
                    <a:pt x="55880" y="0"/>
                    <a:pt x="0" y="55880"/>
                    <a:pt x="0" y="124460"/>
                  </a:cubicBezTo>
                  <a:lnTo>
                    <a:pt x="0" y="5024746"/>
                  </a:lnTo>
                  <a:cubicBezTo>
                    <a:pt x="0" y="5093326"/>
                    <a:pt x="55880" y="5149207"/>
                    <a:pt x="124460" y="5149207"/>
                  </a:cubicBezTo>
                  <a:lnTo>
                    <a:pt x="4497760" y="5149207"/>
                  </a:lnTo>
                  <a:cubicBezTo>
                    <a:pt x="4566339" y="5149207"/>
                    <a:pt x="4622219" y="5093326"/>
                    <a:pt x="4622219" y="5024746"/>
                  </a:cubicBezTo>
                  <a:lnTo>
                    <a:pt x="4622219" y="124460"/>
                  </a:lnTo>
                  <a:cubicBezTo>
                    <a:pt x="4622219" y="55880"/>
                    <a:pt x="4566339" y="0"/>
                    <a:pt x="4497760" y="0"/>
                  </a:cubicBezTo>
                  <a:close/>
                </a:path>
              </a:pathLst>
            </a:custGeom>
            <a:solidFill>
              <a:srgbClr val="06264C"/>
            </a:solidFill>
          </p:spPr>
        </p:sp>
      </p:grpSp>
      <p:grpSp>
        <p:nvGrpSpPr>
          <p:cNvPr name="Group 16" id="16"/>
          <p:cNvGrpSpPr/>
          <p:nvPr/>
        </p:nvGrpSpPr>
        <p:grpSpPr>
          <a:xfrm rot="0">
            <a:off x="14219224" y="4033813"/>
            <a:ext cx="3901376" cy="3878009"/>
            <a:chOff x="0" y="0"/>
            <a:chExt cx="4622219" cy="4594535"/>
          </a:xfrm>
        </p:grpSpPr>
        <p:sp>
          <p:nvSpPr>
            <p:cNvPr name="Freeform 17" id="17"/>
            <p:cNvSpPr/>
            <p:nvPr/>
          </p:nvSpPr>
          <p:spPr>
            <a:xfrm flipH="false" flipV="false" rot="0">
              <a:off x="31750" y="31750"/>
              <a:ext cx="4558719" cy="4531035"/>
            </a:xfrm>
            <a:custGeom>
              <a:avLst/>
              <a:gdLst/>
              <a:ahLst/>
              <a:cxnLst/>
              <a:rect r="r" b="b" t="t" l="l"/>
              <a:pathLst>
                <a:path h="4531035" w="4558719">
                  <a:moveTo>
                    <a:pt x="4466009" y="4531035"/>
                  </a:moveTo>
                  <a:lnTo>
                    <a:pt x="92710" y="4531035"/>
                  </a:lnTo>
                  <a:cubicBezTo>
                    <a:pt x="41910" y="4531035"/>
                    <a:pt x="0" y="4489125"/>
                    <a:pt x="0" y="4438325"/>
                  </a:cubicBezTo>
                  <a:lnTo>
                    <a:pt x="0" y="92710"/>
                  </a:lnTo>
                  <a:cubicBezTo>
                    <a:pt x="0" y="41910"/>
                    <a:pt x="41910" y="0"/>
                    <a:pt x="92710" y="0"/>
                  </a:cubicBezTo>
                  <a:lnTo>
                    <a:pt x="4464739" y="0"/>
                  </a:lnTo>
                  <a:cubicBezTo>
                    <a:pt x="4515539" y="0"/>
                    <a:pt x="4557449" y="41910"/>
                    <a:pt x="4557449" y="92710"/>
                  </a:cubicBezTo>
                  <a:lnTo>
                    <a:pt x="4557449" y="4437055"/>
                  </a:lnTo>
                  <a:cubicBezTo>
                    <a:pt x="4558719" y="4489125"/>
                    <a:pt x="4516809" y="4531035"/>
                    <a:pt x="4466009" y="4531035"/>
                  </a:cubicBezTo>
                  <a:close/>
                </a:path>
              </a:pathLst>
            </a:custGeom>
            <a:solidFill>
              <a:srgbClr val="FFFFFF"/>
            </a:solidFill>
          </p:spPr>
        </p:sp>
        <p:sp>
          <p:nvSpPr>
            <p:cNvPr name="Freeform 18" id="18"/>
            <p:cNvSpPr/>
            <p:nvPr/>
          </p:nvSpPr>
          <p:spPr>
            <a:xfrm flipH="false" flipV="false" rot="0">
              <a:off x="0" y="0"/>
              <a:ext cx="4622219" cy="4594535"/>
            </a:xfrm>
            <a:custGeom>
              <a:avLst/>
              <a:gdLst/>
              <a:ahLst/>
              <a:cxnLst/>
              <a:rect r="r" b="b" t="t" l="l"/>
              <a:pathLst>
                <a:path h="4594535" w="4622219">
                  <a:moveTo>
                    <a:pt x="4497759" y="59690"/>
                  </a:moveTo>
                  <a:cubicBezTo>
                    <a:pt x="4533319" y="59690"/>
                    <a:pt x="4562529" y="88900"/>
                    <a:pt x="4562529" y="124460"/>
                  </a:cubicBezTo>
                  <a:lnTo>
                    <a:pt x="4562529" y="4470075"/>
                  </a:lnTo>
                  <a:cubicBezTo>
                    <a:pt x="4562529" y="4505635"/>
                    <a:pt x="4533319" y="4534845"/>
                    <a:pt x="4497759" y="4534845"/>
                  </a:cubicBezTo>
                  <a:lnTo>
                    <a:pt x="124460" y="4534845"/>
                  </a:lnTo>
                  <a:cubicBezTo>
                    <a:pt x="88900" y="4534845"/>
                    <a:pt x="59690" y="4505635"/>
                    <a:pt x="59690" y="4470075"/>
                  </a:cubicBezTo>
                  <a:lnTo>
                    <a:pt x="59690" y="124460"/>
                  </a:lnTo>
                  <a:cubicBezTo>
                    <a:pt x="59690" y="88900"/>
                    <a:pt x="88900" y="59690"/>
                    <a:pt x="124460" y="59690"/>
                  </a:cubicBezTo>
                  <a:lnTo>
                    <a:pt x="4497760" y="59690"/>
                  </a:lnTo>
                  <a:moveTo>
                    <a:pt x="4497760" y="0"/>
                  </a:moveTo>
                  <a:lnTo>
                    <a:pt x="124460" y="0"/>
                  </a:lnTo>
                  <a:cubicBezTo>
                    <a:pt x="55880" y="0"/>
                    <a:pt x="0" y="55880"/>
                    <a:pt x="0" y="124460"/>
                  </a:cubicBezTo>
                  <a:lnTo>
                    <a:pt x="0" y="4470075"/>
                  </a:lnTo>
                  <a:cubicBezTo>
                    <a:pt x="0" y="4538655"/>
                    <a:pt x="55880" y="4594535"/>
                    <a:pt x="124460" y="4594535"/>
                  </a:cubicBezTo>
                  <a:lnTo>
                    <a:pt x="4497760" y="4594535"/>
                  </a:lnTo>
                  <a:cubicBezTo>
                    <a:pt x="4566339" y="4594535"/>
                    <a:pt x="4622219" y="4538655"/>
                    <a:pt x="4622219" y="4470075"/>
                  </a:cubicBezTo>
                  <a:lnTo>
                    <a:pt x="4622219" y="124460"/>
                  </a:lnTo>
                  <a:cubicBezTo>
                    <a:pt x="4622219" y="55880"/>
                    <a:pt x="4566339" y="0"/>
                    <a:pt x="4497760" y="0"/>
                  </a:cubicBezTo>
                  <a:close/>
                </a:path>
              </a:pathLst>
            </a:custGeom>
            <a:solidFill>
              <a:srgbClr val="06264C"/>
            </a:solidFill>
          </p:spPr>
        </p:sp>
      </p:grpSp>
      <p:sp>
        <p:nvSpPr>
          <p:cNvPr name="Freeform 19" id="19"/>
          <p:cNvSpPr/>
          <p:nvPr/>
        </p:nvSpPr>
        <p:spPr>
          <a:xfrm flipH="false" flipV="false" rot="0">
            <a:off x="2263446" y="2140158"/>
            <a:ext cx="1425493" cy="1425493"/>
          </a:xfrm>
          <a:custGeom>
            <a:avLst/>
            <a:gdLst/>
            <a:ahLst/>
            <a:cxnLst/>
            <a:rect r="r" b="b" t="t" l="l"/>
            <a:pathLst>
              <a:path h="1425493" w="1425493">
                <a:moveTo>
                  <a:pt x="0" y="0"/>
                </a:moveTo>
                <a:lnTo>
                  <a:pt x="1425492" y="0"/>
                </a:lnTo>
                <a:lnTo>
                  <a:pt x="1425492" y="1425492"/>
                </a:lnTo>
                <a:lnTo>
                  <a:pt x="0" y="1425492"/>
                </a:lnTo>
                <a:lnTo>
                  <a:pt x="0" y="0"/>
                </a:lnTo>
                <a:close/>
              </a:path>
            </a:pathLst>
          </a:custGeom>
          <a:blipFill>
            <a:blip r:embed="rId6"/>
            <a:stretch>
              <a:fillRect l="0" t="0" r="0" b="0"/>
            </a:stretch>
          </a:blipFill>
        </p:spPr>
      </p:sp>
      <p:sp>
        <p:nvSpPr>
          <p:cNvPr name="Freeform 20" id="20"/>
          <p:cNvSpPr/>
          <p:nvPr/>
        </p:nvSpPr>
        <p:spPr>
          <a:xfrm flipH="false" flipV="false" rot="0">
            <a:off x="6531065" y="4237106"/>
            <a:ext cx="1413572" cy="1413572"/>
          </a:xfrm>
          <a:custGeom>
            <a:avLst/>
            <a:gdLst/>
            <a:ahLst/>
            <a:cxnLst/>
            <a:rect r="r" b="b" t="t" l="l"/>
            <a:pathLst>
              <a:path h="1413572" w="1413572">
                <a:moveTo>
                  <a:pt x="0" y="0"/>
                </a:moveTo>
                <a:lnTo>
                  <a:pt x="1413572" y="0"/>
                </a:lnTo>
                <a:lnTo>
                  <a:pt x="1413572" y="1413572"/>
                </a:lnTo>
                <a:lnTo>
                  <a:pt x="0" y="1413572"/>
                </a:lnTo>
                <a:lnTo>
                  <a:pt x="0" y="0"/>
                </a:lnTo>
                <a:close/>
              </a:path>
            </a:pathLst>
          </a:custGeom>
          <a:blipFill>
            <a:blip r:embed="rId7"/>
            <a:stretch>
              <a:fillRect l="0" t="0" r="0" b="0"/>
            </a:stretch>
          </a:blipFill>
        </p:spPr>
      </p:sp>
      <p:sp>
        <p:nvSpPr>
          <p:cNvPr name="Freeform 21" id="21"/>
          <p:cNvSpPr/>
          <p:nvPr/>
        </p:nvSpPr>
        <p:spPr>
          <a:xfrm flipH="false" flipV="false" rot="0">
            <a:off x="10989316" y="2107462"/>
            <a:ext cx="1434490" cy="1434490"/>
          </a:xfrm>
          <a:custGeom>
            <a:avLst/>
            <a:gdLst/>
            <a:ahLst/>
            <a:cxnLst/>
            <a:rect r="r" b="b" t="t" l="l"/>
            <a:pathLst>
              <a:path h="1434490" w="1434490">
                <a:moveTo>
                  <a:pt x="0" y="0"/>
                </a:moveTo>
                <a:lnTo>
                  <a:pt x="1434490" y="0"/>
                </a:lnTo>
                <a:lnTo>
                  <a:pt x="1434490" y="1434490"/>
                </a:lnTo>
                <a:lnTo>
                  <a:pt x="0" y="1434490"/>
                </a:lnTo>
                <a:lnTo>
                  <a:pt x="0" y="0"/>
                </a:lnTo>
                <a:close/>
              </a:path>
            </a:pathLst>
          </a:custGeom>
          <a:blipFill>
            <a:blip r:embed="rId8"/>
            <a:stretch>
              <a:fillRect l="0" t="0" r="0" b="0"/>
            </a:stretch>
          </a:blipFill>
        </p:spPr>
      </p:sp>
      <p:sp>
        <p:nvSpPr>
          <p:cNvPr name="Freeform 22" id="22"/>
          <p:cNvSpPr/>
          <p:nvPr/>
        </p:nvSpPr>
        <p:spPr>
          <a:xfrm flipH="false" flipV="false" rot="0">
            <a:off x="15483685" y="4120435"/>
            <a:ext cx="1434490" cy="1434490"/>
          </a:xfrm>
          <a:custGeom>
            <a:avLst/>
            <a:gdLst/>
            <a:ahLst/>
            <a:cxnLst/>
            <a:rect r="r" b="b" t="t" l="l"/>
            <a:pathLst>
              <a:path h="1434490" w="1434490">
                <a:moveTo>
                  <a:pt x="0" y="0"/>
                </a:moveTo>
                <a:lnTo>
                  <a:pt x="1434491" y="0"/>
                </a:lnTo>
                <a:lnTo>
                  <a:pt x="1434491" y="1434490"/>
                </a:lnTo>
                <a:lnTo>
                  <a:pt x="0" y="1434490"/>
                </a:lnTo>
                <a:lnTo>
                  <a:pt x="0" y="0"/>
                </a:lnTo>
                <a:close/>
              </a:path>
            </a:pathLst>
          </a:custGeom>
          <a:blipFill>
            <a:blip r:embed="rId9"/>
            <a:stretch>
              <a:fillRect l="0" t="0" r="0" b="0"/>
            </a:stretch>
          </a:blipFill>
        </p:spPr>
      </p:sp>
      <p:sp>
        <p:nvSpPr>
          <p:cNvPr name="TextBox 23" id="23"/>
          <p:cNvSpPr txBox="true"/>
          <p:nvPr/>
        </p:nvSpPr>
        <p:spPr>
          <a:xfrm rot="0">
            <a:off x="1028700" y="971550"/>
            <a:ext cx="9595586" cy="658429"/>
          </a:xfrm>
          <a:prstGeom prst="rect">
            <a:avLst/>
          </a:prstGeom>
        </p:spPr>
        <p:txBody>
          <a:bodyPr anchor="t" rtlCol="false" tIns="0" lIns="0" bIns="0" rIns="0">
            <a:spAutoFit/>
          </a:bodyPr>
          <a:lstStyle/>
          <a:p>
            <a:pPr algn="l">
              <a:lnSpc>
                <a:spcPts val="5239"/>
              </a:lnSpc>
            </a:pPr>
            <a:r>
              <a:rPr lang="en-US" sz="3999">
                <a:solidFill>
                  <a:srgbClr val="000000"/>
                </a:solidFill>
                <a:latin typeface="The Seasons"/>
                <a:ea typeface="The Seasons"/>
                <a:cs typeface="The Seasons"/>
                <a:sym typeface="The Seasons"/>
              </a:rPr>
              <a:t>OPORTUNIDADES A NIVEL NACIONAL</a:t>
            </a:r>
          </a:p>
        </p:txBody>
      </p:sp>
      <p:sp>
        <p:nvSpPr>
          <p:cNvPr name="TextBox 24" id="24"/>
          <p:cNvSpPr txBox="true"/>
          <p:nvPr/>
        </p:nvSpPr>
        <p:spPr>
          <a:xfrm rot="0">
            <a:off x="1851151" y="3556125"/>
            <a:ext cx="2256473" cy="545801"/>
          </a:xfrm>
          <a:prstGeom prst="rect">
            <a:avLst/>
          </a:prstGeom>
        </p:spPr>
        <p:txBody>
          <a:bodyPr anchor="t" rtlCol="false" tIns="0" lIns="0" bIns="0" rIns="0">
            <a:spAutoFit/>
          </a:bodyPr>
          <a:lstStyle/>
          <a:p>
            <a:pPr algn="ctr">
              <a:lnSpc>
                <a:spcPts val="2162"/>
              </a:lnSpc>
            </a:pPr>
            <a:r>
              <a:rPr lang="en-US" b="true" sz="1801">
                <a:solidFill>
                  <a:srgbClr val="06264C"/>
                </a:solidFill>
                <a:latin typeface="Rubik Semi-Bold"/>
                <a:ea typeface="Rubik Semi-Bold"/>
                <a:cs typeface="Rubik Semi-Bold"/>
                <a:sym typeface="Rubik Semi-Bold"/>
              </a:rPr>
              <a:t>Reformas Estructurales</a:t>
            </a:r>
          </a:p>
        </p:txBody>
      </p:sp>
      <p:sp>
        <p:nvSpPr>
          <p:cNvPr name="TextBox 25" id="25"/>
          <p:cNvSpPr txBox="true"/>
          <p:nvPr/>
        </p:nvSpPr>
        <p:spPr>
          <a:xfrm rot="0">
            <a:off x="1567459" y="4567694"/>
            <a:ext cx="2816635" cy="1391817"/>
          </a:xfrm>
          <a:prstGeom prst="rect">
            <a:avLst/>
          </a:prstGeom>
        </p:spPr>
        <p:txBody>
          <a:bodyPr anchor="t" rtlCol="false" tIns="0" lIns="0" bIns="0" rIns="0">
            <a:spAutoFit/>
          </a:bodyPr>
          <a:lstStyle/>
          <a:p>
            <a:pPr algn="ctr">
              <a:lnSpc>
                <a:spcPts val="2207"/>
              </a:lnSpc>
            </a:pPr>
            <a:r>
              <a:rPr lang="en-US" sz="1576">
                <a:solidFill>
                  <a:srgbClr val="2E282A">
                    <a:alpha val="80000"/>
                  </a:srgbClr>
                </a:solidFill>
                <a:latin typeface="Open Sans"/>
                <a:ea typeface="Open Sans"/>
                <a:cs typeface="Open Sans"/>
                <a:sym typeface="Open Sans"/>
              </a:rPr>
              <a:t> Implementar políticas económicas y reformas que promuevan la inversión, la competitividad y el desarrollo inclusivo será clave.</a:t>
            </a:r>
          </a:p>
        </p:txBody>
      </p:sp>
      <p:sp>
        <p:nvSpPr>
          <p:cNvPr name="TextBox 26" id="26"/>
          <p:cNvSpPr txBox="true"/>
          <p:nvPr/>
        </p:nvSpPr>
        <p:spPr>
          <a:xfrm rot="0">
            <a:off x="6106574" y="5661101"/>
            <a:ext cx="2256473" cy="545801"/>
          </a:xfrm>
          <a:prstGeom prst="rect">
            <a:avLst/>
          </a:prstGeom>
        </p:spPr>
        <p:txBody>
          <a:bodyPr anchor="t" rtlCol="false" tIns="0" lIns="0" bIns="0" rIns="0">
            <a:spAutoFit/>
          </a:bodyPr>
          <a:lstStyle/>
          <a:p>
            <a:pPr algn="ctr">
              <a:lnSpc>
                <a:spcPts val="2162"/>
              </a:lnSpc>
            </a:pPr>
            <a:r>
              <a:rPr lang="en-US" b="true" sz="1801">
                <a:solidFill>
                  <a:srgbClr val="06264C"/>
                </a:solidFill>
                <a:latin typeface="Rubik Semi-Bold"/>
                <a:ea typeface="Rubik Semi-Bold"/>
                <a:cs typeface="Rubik Semi-Bold"/>
                <a:sym typeface="Rubik Semi-Bold"/>
              </a:rPr>
              <a:t>Expansión de la Economía Digital</a:t>
            </a:r>
          </a:p>
        </p:txBody>
      </p:sp>
      <p:sp>
        <p:nvSpPr>
          <p:cNvPr name="TextBox 27" id="27"/>
          <p:cNvSpPr txBox="true"/>
          <p:nvPr/>
        </p:nvSpPr>
        <p:spPr>
          <a:xfrm rot="0">
            <a:off x="5826493" y="6305435"/>
            <a:ext cx="2816635" cy="1391817"/>
          </a:xfrm>
          <a:prstGeom prst="rect">
            <a:avLst/>
          </a:prstGeom>
        </p:spPr>
        <p:txBody>
          <a:bodyPr anchor="t" rtlCol="false" tIns="0" lIns="0" bIns="0" rIns="0">
            <a:spAutoFit/>
          </a:bodyPr>
          <a:lstStyle/>
          <a:p>
            <a:pPr algn="ctr">
              <a:lnSpc>
                <a:spcPts val="2207"/>
              </a:lnSpc>
            </a:pPr>
            <a:r>
              <a:rPr lang="en-US" sz="1576">
                <a:solidFill>
                  <a:srgbClr val="2E282A">
                    <a:alpha val="80000"/>
                  </a:srgbClr>
                </a:solidFill>
                <a:latin typeface="Open Sans"/>
                <a:ea typeface="Open Sans"/>
                <a:cs typeface="Open Sans"/>
                <a:sym typeface="Open Sans"/>
              </a:rPr>
              <a:t>crecimiento de la economía digital, Perú tiene la oportunidad de modernizar sus industrias y mejorar la productividad.</a:t>
            </a:r>
          </a:p>
        </p:txBody>
      </p:sp>
      <p:sp>
        <p:nvSpPr>
          <p:cNvPr name="TextBox 28" id="28"/>
          <p:cNvSpPr txBox="true"/>
          <p:nvPr/>
        </p:nvSpPr>
        <p:spPr>
          <a:xfrm rot="0">
            <a:off x="10578325" y="3532427"/>
            <a:ext cx="2256473" cy="545801"/>
          </a:xfrm>
          <a:prstGeom prst="rect">
            <a:avLst/>
          </a:prstGeom>
        </p:spPr>
        <p:txBody>
          <a:bodyPr anchor="t" rtlCol="false" tIns="0" lIns="0" bIns="0" rIns="0">
            <a:spAutoFit/>
          </a:bodyPr>
          <a:lstStyle/>
          <a:p>
            <a:pPr algn="ctr">
              <a:lnSpc>
                <a:spcPts val="2162"/>
              </a:lnSpc>
            </a:pPr>
            <a:r>
              <a:rPr lang="en-US" b="true" sz="1801">
                <a:solidFill>
                  <a:srgbClr val="06264C"/>
                </a:solidFill>
                <a:latin typeface="Rubik Semi-Bold"/>
                <a:ea typeface="Rubik Semi-Bold"/>
                <a:cs typeface="Rubik Semi-Bold"/>
                <a:sym typeface="Rubik Semi-Bold"/>
              </a:rPr>
              <a:t>Crecimiento en Sectores Clave</a:t>
            </a:r>
          </a:p>
        </p:txBody>
      </p:sp>
      <p:sp>
        <p:nvSpPr>
          <p:cNvPr name="TextBox 29" id="29"/>
          <p:cNvSpPr txBox="true"/>
          <p:nvPr/>
        </p:nvSpPr>
        <p:spPr>
          <a:xfrm rot="0">
            <a:off x="10298244" y="4199006"/>
            <a:ext cx="2816635" cy="1949320"/>
          </a:xfrm>
          <a:prstGeom prst="rect">
            <a:avLst/>
          </a:prstGeom>
        </p:spPr>
        <p:txBody>
          <a:bodyPr anchor="t" rtlCol="false" tIns="0" lIns="0" bIns="0" rIns="0">
            <a:spAutoFit/>
          </a:bodyPr>
          <a:lstStyle/>
          <a:p>
            <a:pPr algn="ctr">
              <a:lnSpc>
                <a:spcPts val="2207"/>
              </a:lnSpc>
            </a:pPr>
            <a:r>
              <a:rPr lang="en-US" sz="1576">
                <a:solidFill>
                  <a:srgbClr val="2E282A">
                    <a:alpha val="80000"/>
                  </a:srgbClr>
                </a:solidFill>
                <a:latin typeface="Open Sans"/>
                <a:ea typeface="Open Sans"/>
                <a:cs typeface="Open Sans"/>
                <a:sym typeface="Open Sans"/>
              </a:rPr>
              <a:t>A pesar de los desafíos, se proyecta un crecimiento moderado en sectores como la manufactura y la construcción, con tasas esperadas del 3.8% y 3.6% respectivamente.</a:t>
            </a:r>
          </a:p>
        </p:txBody>
      </p:sp>
      <p:sp>
        <p:nvSpPr>
          <p:cNvPr name="TextBox 30" id="30"/>
          <p:cNvSpPr txBox="true"/>
          <p:nvPr/>
        </p:nvSpPr>
        <p:spPr>
          <a:xfrm rot="0">
            <a:off x="14843199" y="5545400"/>
            <a:ext cx="2653425" cy="545801"/>
          </a:xfrm>
          <a:prstGeom prst="rect">
            <a:avLst/>
          </a:prstGeom>
        </p:spPr>
        <p:txBody>
          <a:bodyPr anchor="t" rtlCol="false" tIns="0" lIns="0" bIns="0" rIns="0">
            <a:spAutoFit/>
          </a:bodyPr>
          <a:lstStyle/>
          <a:p>
            <a:pPr algn="ctr">
              <a:lnSpc>
                <a:spcPts val="2162"/>
              </a:lnSpc>
            </a:pPr>
            <a:r>
              <a:rPr lang="en-US" b="true" sz="1801">
                <a:solidFill>
                  <a:srgbClr val="06264C"/>
                </a:solidFill>
                <a:latin typeface="Rubik Semi-Bold"/>
                <a:ea typeface="Rubik Semi-Bold"/>
                <a:cs typeface="Rubik Semi-Bold"/>
                <a:sym typeface="Rubik Semi-Bold"/>
              </a:rPr>
              <a:t>Fortalecimiento de la Integración Regional</a:t>
            </a:r>
          </a:p>
        </p:txBody>
      </p:sp>
      <p:sp>
        <p:nvSpPr>
          <p:cNvPr name="TextBox 31" id="31"/>
          <p:cNvSpPr txBox="true"/>
          <p:nvPr/>
        </p:nvSpPr>
        <p:spPr>
          <a:xfrm rot="0">
            <a:off x="14471889" y="6168802"/>
            <a:ext cx="3359005" cy="1391817"/>
          </a:xfrm>
          <a:prstGeom prst="rect">
            <a:avLst/>
          </a:prstGeom>
        </p:spPr>
        <p:txBody>
          <a:bodyPr anchor="t" rtlCol="false" tIns="0" lIns="0" bIns="0" rIns="0">
            <a:spAutoFit/>
          </a:bodyPr>
          <a:lstStyle/>
          <a:p>
            <a:pPr algn="ctr">
              <a:lnSpc>
                <a:spcPts val="2207"/>
              </a:lnSpc>
            </a:pPr>
            <a:r>
              <a:rPr lang="en-US" sz="1576">
                <a:solidFill>
                  <a:srgbClr val="2E282A">
                    <a:alpha val="80000"/>
                  </a:srgbClr>
                </a:solidFill>
                <a:latin typeface="Open Sans"/>
                <a:ea typeface="Open Sans"/>
                <a:cs typeface="Open Sans"/>
                <a:sym typeface="Open Sans"/>
              </a:rPr>
              <a:t>oportunidad de jugar un papel activo en la promoción del comercio y la inversión en la región, lo que podría fortalecer su posición económica y política a nivel global​</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bg>
      <p:bgPr>
        <a:solidFill>
          <a:srgbClr val="FFF7F1"/>
        </a:solidFill>
      </p:bgPr>
    </p:bg>
    <p:spTree>
      <p:nvGrpSpPr>
        <p:cNvPr id="1" name=""/>
        <p:cNvGrpSpPr/>
        <p:nvPr/>
      </p:nvGrpSpPr>
      <p:grpSpPr>
        <a:xfrm>
          <a:off x="0" y="0"/>
          <a:ext cx="0" cy="0"/>
          <a:chOff x="0" y="0"/>
          <a:chExt cx="0" cy="0"/>
        </a:xfrm>
      </p:grpSpPr>
      <p:sp>
        <p:nvSpPr>
          <p:cNvPr name="Freeform 2" id="2"/>
          <p:cNvSpPr/>
          <p:nvPr/>
        </p:nvSpPr>
        <p:spPr>
          <a:xfrm flipH="true" flipV="false" rot="-4071795">
            <a:off x="13351079" y="818422"/>
            <a:ext cx="5878624" cy="2490399"/>
          </a:xfrm>
          <a:custGeom>
            <a:avLst/>
            <a:gdLst/>
            <a:ahLst/>
            <a:cxnLst/>
            <a:rect r="r" b="b" t="t" l="l"/>
            <a:pathLst>
              <a:path h="2490399" w="5878624">
                <a:moveTo>
                  <a:pt x="5878624" y="0"/>
                </a:moveTo>
                <a:lnTo>
                  <a:pt x="0" y="0"/>
                </a:lnTo>
                <a:lnTo>
                  <a:pt x="0" y="2490399"/>
                </a:lnTo>
                <a:lnTo>
                  <a:pt x="5878624" y="2490399"/>
                </a:lnTo>
                <a:lnTo>
                  <a:pt x="5878624" y="0"/>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9875818" y="1631950"/>
            <a:ext cx="13110984" cy="11628827"/>
          </a:xfrm>
          <a:custGeom>
            <a:avLst/>
            <a:gdLst/>
            <a:ahLst/>
            <a:cxnLst/>
            <a:rect r="r" b="b" t="t" l="l"/>
            <a:pathLst>
              <a:path h="11628827" w="13110984">
                <a:moveTo>
                  <a:pt x="0" y="0"/>
                </a:moveTo>
                <a:lnTo>
                  <a:pt x="13110984" y="0"/>
                </a:lnTo>
                <a:lnTo>
                  <a:pt x="13110984" y="11628827"/>
                </a:lnTo>
                <a:lnTo>
                  <a:pt x="0" y="11628827"/>
                </a:lnTo>
                <a:lnTo>
                  <a:pt x="0" y="0"/>
                </a:lnTo>
                <a:close/>
              </a:path>
            </a:pathLst>
          </a:custGeom>
          <a:blipFill>
            <a:blip r:embed="rId4"/>
            <a:stretch>
              <a:fillRect l="-33097" t="-26670" r="-35534" b="0"/>
            </a:stretch>
          </a:blipFill>
        </p:spPr>
      </p:sp>
      <p:sp>
        <p:nvSpPr>
          <p:cNvPr name="Freeform 4" id="4"/>
          <p:cNvSpPr/>
          <p:nvPr/>
        </p:nvSpPr>
        <p:spPr>
          <a:xfrm flipH="true" flipV="true" rot="-2109414">
            <a:off x="10632636" y="6407513"/>
            <a:ext cx="9654559" cy="4090022"/>
          </a:xfrm>
          <a:custGeom>
            <a:avLst/>
            <a:gdLst/>
            <a:ahLst/>
            <a:cxnLst/>
            <a:rect r="r" b="b" t="t" l="l"/>
            <a:pathLst>
              <a:path h="4090022" w="9654559">
                <a:moveTo>
                  <a:pt x="9654559" y="4090023"/>
                </a:moveTo>
                <a:lnTo>
                  <a:pt x="0" y="4090023"/>
                </a:lnTo>
                <a:lnTo>
                  <a:pt x="0" y="0"/>
                </a:lnTo>
                <a:lnTo>
                  <a:pt x="9654559" y="0"/>
                </a:lnTo>
                <a:lnTo>
                  <a:pt x="9654559" y="4090023"/>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5" id="5"/>
          <p:cNvGrpSpPr/>
          <p:nvPr/>
        </p:nvGrpSpPr>
        <p:grpSpPr>
          <a:xfrm rot="0">
            <a:off x="14363700" y="663293"/>
            <a:ext cx="3259928" cy="1937314"/>
            <a:chOff x="0" y="0"/>
            <a:chExt cx="1367703" cy="812800"/>
          </a:xfrm>
        </p:grpSpPr>
        <p:sp>
          <p:nvSpPr>
            <p:cNvPr name="Freeform 6" id="6"/>
            <p:cNvSpPr/>
            <p:nvPr/>
          </p:nvSpPr>
          <p:spPr>
            <a:xfrm flipH="false" flipV="false" rot="0">
              <a:off x="0" y="0"/>
              <a:ext cx="1367703" cy="812800"/>
            </a:xfrm>
            <a:custGeom>
              <a:avLst/>
              <a:gdLst/>
              <a:ahLst/>
              <a:cxnLst/>
              <a:rect r="r" b="b" t="t" l="l"/>
              <a:pathLst>
                <a:path h="812800" w="1367703">
                  <a:moveTo>
                    <a:pt x="54622" y="0"/>
                  </a:moveTo>
                  <a:lnTo>
                    <a:pt x="1313081" y="0"/>
                  </a:lnTo>
                  <a:cubicBezTo>
                    <a:pt x="1343248" y="0"/>
                    <a:pt x="1367703" y="24455"/>
                    <a:pt x="1367703" y="54622"/>
                  </a:cubicBezTo>
                  <a:lnTo>
                    <a:pt x="1367703" y="758178"/>
                  </a:lnTo>
                  <a:cubicBezTo>
                    <a:pt x="1367703" y="788345"/>
                    <a:pt x="1343248" y="812800"/>
                    <a:pt x="1313081" y="812800"/>
                  </a:cubicBezTo>
                  <a:lnTo>
                    <a:pt x="54622" y="812800"/>
                  </a:lnTo>
                  <a:cubicBezTo>
                    <a:pt x="24455" y="812800"/>
                    <a:pt x="0" y="788345"/>
                    <a:pt x="0" y="758178"/>
                  </a:cubicBezTo>
                  <a:lnTo>
                    <a:pt x="0" y="54622"/>
                  </a:lnTo>
                  <a:cubicBezTo>
                    <a:pt x="0" y="24455"/>
                    <a:pt x="24455" y="0"/>
                    <a:pt x="54622" y="0"/>
                  </a:cubicBezTo>
                  <a:close/>
                </a:path>
              </a:pathLst>
            </a:custGeom>
            <a:blipFill>
              <a:blip r:embed="rId5"/>
              <a:stretch>
                <a:fillRect l="0" t="-6133" r="0" b="-6133"/>
              </a:stretch>
            </a:blipFill>
          </p:spPr>
        </p:sp>
      </p:grpSp>
      <p:grpSp>
        <p:nvGrpSpPr>
          <p:cNvPr name="Group 7" id="7"/>
          <p:cNvGrpSpPr/>
          <p:nvPr/>
        </p:nvGrpSpPr>
        <p:grpSpPr>
          <a:xfrm rot="0">
            <a:off x="1501990" y="1997357"/>
            <a:ext cx="3901376" cy="5449007"/>
            <a:chOff x="0" y="0"/>
            <a:chExt cx="4622219" cy="6455801"/>
          </a:xfrm>
        </p:grpSpPr>
        <p:sp>
          <p:nvSpPr>
            <p:cNvPr name="Freeform 8" id="8"/>
            <p:cNvSpPr/>
            <p:nvPr/>
          </p:nvSpPr>
          <p:spPr>
            <a:xfrm flipH="false" flipV="false" rot="0">
              <a:off x="31750" y="31750"/>
              <a:ext cx="4558719" cy="6392301"/>
            </a:xfrm>
            <a:custGeom>
              <a:avLst/>
              <a:gdLst/>
              <a:ahLst/>
              <a:cxnLst/>
              <a:rect r="r" b="b" t="t" l="l"/>
              <a:pathLst>
                <a:path h="6392301" w="4558719">
                  <a:moveTo>
                    <a:pt x="4466009" y="6392301"/>
                  </a:moveTo>
                  <a:lnTo>
                    <a:pt x="92710" y="6392301"/>
                  </a:lnTo>
                  <a:cubicBezTo>
                    <a:pt x="41910" y="6392301"/>
                    <a:pt x="0" y="6350391"/>
                    <a:pt x="0" y="6299591"/>
                  </a:cubicBezTo>
                  <a:lnTo>
                    <a:pt x="0" y="92710"/>
                  </a:lnTo>
                  <a:cubicBezTo>
                    <a:pt x="0" y="41910"/>
                    <a:pt x="41910" y="0"/>
                    <a:pt x="92710" y="0"/>
                  </a:cubicBezTo>
                  <a:lnTo>
                    <a:pt x="4464739" y="0"/>
                  </a:lnTo>
                  <a:cubicBezTo>
                    <a:pt x="4515539" y="0"/>
                    <a:pt x="4557449" y="41910"/>
                    <a:pt x="4557449" y="92710"/>
                  </a:cubicBezTo>
                  <a:lnTo>
                    <a:pt x="4557449" y="6298321"/>
                  </a:lnTo>
                  <a:cubicBezTo>
                    <a:pt x="4558719" y="6350391"/>
                    <a:pt x="4516809" y="6392301"/>
                    <a:pt x="4466009" y="6392301"/>
                  </a:cubicBezTo>
                  <a:close/>
                </a:path>
              </a:pathLst>
            </a:custGeom>
            <a:solidFill>
              <a:srgbClr val="FFFFFF"/>
            </a:solidFill>
          </p:spPr>
        </p:sp>
        <p:sp>
          <p:nvSpPr>
            <p:cNvPr name="Freeform 9" id="9"/>
            <p:cNvSpPr/>
            <p:nvPr/>
          </p:nvSpPr>
          <p:spPr>
            <a:xfrm flipH="false" flipV="false" rot="0">
              <a:off x="0" y="0"/>
              <a:ext cx="4622219" cy="6455801"/>
            </a:xfrm>
            <a:custGeom>
              <a:avLst/>
              <a:gdLst/>
              <a:ahLst/>
              <a:cxnLst/>
              <a:rect r="r" b="b" t="t" l="l"/>
              <a:pathLst>
                <a:path h="6455801" w="4622219">
                  <a:moveTo>
                    <a:pt x="4497759" y="59690"/>
                  </a:moveTo>
                  <a:cubicBezTo>
                    <a:pt x="4533319" y="59690"/>
                    <a:pt x="4562529" y="88900"/>
                    <a:pt x="4562529" y="124460"/>
                  </a:cubicBezTo>
                  <a:lnTo>
                    <a:pt x="4562529" y="6331341"/>
                  </a:lnTo>
                  <a:cubicBezTo>
                    <a:pt x="4562529" y="6366901"/>
                    <a:pt x="4533319" y="6396111"/>
                    <a:pt x="4497759" y="6396111"/>
                  </a:cubicBezTo>
                  <a:lnTo>
                    <a:pt x="124460" y="6396111"/>
                  </a:lnTo>
                  <a:cubicBezTo>
                    <a:pt x="88900" y="6396111"/>
                    <a:pt x="59690" y="6366901"/>
                    <a:pt x="59690" y="6331341"/>
                  </a:cubicBezTo>
                  <a:lnTo>
                    <a:pt x="59690" y="124460"/>
                  </a:lnTo>
                  <a:cubicBezTo>
                    <a:pt x="59690" y="88900"/>
                    <a:pt x="88900" y="59690"/>
                    <a:pt x="124460" y="59690"/>
                  </a:cubicBezTo>
                  <a:lnTo>
                    <a:pt x="4497760" y="59690"/>
                  </a:lnTo>
                  <a:moveTo>
                    <a:pt x="4497760" y="0"/>
                  </a:moveTo>
                  <a:lnTo>
                    <a:pt x="124460" y="0"/>
                  </a:lnTo>
                  <a:cubicBezTo>
                    <a:pt x="55880" y="0"/>
                    <a:pt x="0" y="55880"/>
                    <a:pt x="0" y="124460"/>
                  </a:cubicBezTo>
                  <a:lnTo>
                    <a:pt x="0" y="6331341"/>
                  </a:lnTo>
                  <a:cubicBezTo>
                    <a:pt x="0" y="6399921"/>
                    <a:pt x="55880" y="6455801"/>
                    <a:pt x="124460" y="6455801"/>
                  </a:cubicBezTo>
                  <a:lnTo>
                    <a:pt x="4497760" y="6455801"/>
                  </a:lnTo>
                  <a:cubicBezTo>
                    <a:pt x="4566339" y="6455801"/>
                    <a:pt x="4622219" y="6399921"/>
                    <a:pt x="4622219" y="6331341"/>
                  </a:cubicBezTo>
                  <a:lnTo>
                    <a:pt x="4622219" y="124460"/>
                  </a:lnTo>
                  <a:cubicBezTo>
                    <a:pt x="4622219" y="55880"/>
                    <a:pt x="4566339" y="0"/>
                    <a:pt x="4497760" y="0"/>
                  </a:cubicBezTo>
                  <a:close/>
                </a:path>
              </a:pathLst>
            </a:custGeom>
            <a:solidFill>
              <a:srgbClr val="06264C"/>
            </a:solidFill>
          </p:spPr>
        </p:sp>
      </p:grpSp>
      <p:grpSp>
        <p:nvGrpSpPr>
          <p:cNvPr name="Group 10" id="10"/>
          <p:cNvGrpSpPr/>
          <p:nvPr/>
        </p:nvGrpSpPr>
        <p:grpSpPr>
          <a:xfrm rot="0">
            <a:off x="6556166" y="4430766"/>
            <a:ext cx="3901376" cy="5450554"/>
            <a:chOff x="0" y="0"/>
            <a:chExt cx="4622219" cy="6457635"/>
          </a:xfrm>
        </p:grpSpPr>
        <p:sp>
          <p:nvSpPr>
            <p:cNvPr name="Freeform 11" id="11"/>
            <p:cNvSpPr/>
            <p:nvPr/>
          </p:nvSpPr>
          <p:spPr>
            <a:xfrm flipH="false" flipV="false" rot="0">
              <a:off x="31750" y="31750"/>
              <a:ext cx="4558719" cy="6394135"/>
            </a:xfrm>
            <a:custGeom>
              <a:avLst/>
              <a:gdLst/>
              <a:ahLst/>
              <a:cxnLst/>
              <a:rect r="r" b="b" t="t" l="l"/>
              <a:pathLst>
                <a:path h="6394135" w="4558719">
                  <a:moveTo>
                    <a:pt x="4466009" y="6394135"/>
                  </a:moveTo>
                  <a:lnTo>
                    <a:pt x="92710" y="6394135"/>
                  </a:lnTo>
                  <a:cubicBezTo>
                    <a:pt x="41910" y="6394135"/>
                    <a:pt x="0" y="6352225"/>
                    <a:pt x="0" y="6301425"/>
                  </a:cubicBezTo>
                  <a:lnTo>
                    <a:pt x="0" y="92710"/>
                  </a:lnTo>
                  <a:cubicBezTo>
                    <a:pt x="0" y="41910"/>
                    <a:pt x="41910" y="0"/>
                    <a:pt x="92710" y="0"/>
                  </a:cubicBezTo>
                  <a:lnTo>
                    <a:pt x="4464739" y="0"/>
                  </a:lnTo>
                  <a:cubicBezTo>
                    <a:pt x="4515539" y="0"/>
                    <a:pt x="4557449" y="41910"/>
                    <a:pt x="4557449" y="92710"/>
                  </a:cubicBezTo>
                  <a:lnTo>
                    <a:pt x="4557449" y="6300155"/>
                  </a:lnTo>
                  <a:cubicBezTo>
                    <a:pt x="4558719" y="6352225"/>
                    <a:pt x="4516809" y="6394135"/>
                    <a:pt x="4466009" y="6394135"/>
                  </a:cubicBezTo>
                  <a:close/>
                </a:path>
              </a:pathLst>
            </a:custGeom>
            <a:solidFill>
              <a:srgbClr val="FFFFFF"/>
            </a:solidFill>
          </p:spPr>
        </p:sp>
        <p:sp>
          <p:nvSpPr>
            <p:cNvPr name="Freeform 12" id="12"/>
            <p:cNvSpPr/>
            <p:nvPr/>
          </p:nvSpPr>
          <p:spPr>
            <a:xfrm flipH="false" flipV="false" rot="0">
              <a:off x="0" y="0"/>
              <a:ext cx="4622219" cy="6457635"/>
            </a:xfrm>
            <a:custGeom>
              <a:avLst/>
              <a:gdLst/>
              <a:ahLst/>
              <a:cxnLst/>
              <a:rect r="r" b="b" t="t" l="l"/>
              <a:pathLst>
                <a:path h="6457635" w="4622219">
                  <a:moveTo>
                    <a:pt x="4497759" y="59690"/>
                  </a:moveTo>
                  <a:cubicBezTo>
                    <a:pt x="4533319" y="59690"/>
                    <a:pt x="4562529" y="88900"/>
                    <a:pt x="4562529" y="124460"/>
                  </a:cubicBezTo>
                  <a:lnTo>
                    <a:pt x="4562529" y="6333175"/>
                  </a:lnTo>
                  <a:cubicBezTo>
                    <a:pt x="4562529" y="6368735"/>
                    <a:pt x="4533319" y="6397945"/>
                    <a:pt x="4497759" y="6397945"/>
                  </a:cubicBezTo>
                  <a:lnTo>
                    <a:pt x="124460" y="6397945"/>
                  </a:lnTo>
                  <a:cubicBezTo>
                    <a:pt x="88900" y="6397945"/>
                    <a:pt x="59690" y="6368735"/>
                    <a:pt x="59690" y="6333175"/>
                  </a:cubicBezTo>
                  <a:lnTo>
                    <a:pt x="59690" y="124460"/>
                  </a:lnTo>
                  <a:cubicBezTo>
                    <a:pt x="59690" y="88900"/>
                    <a:pt x="88900" y="59690"/>
                    <a:pt x="124460" y="59690"/>
                  </a:cubicBezTo>
                  <a:lnTo>
                    <a:pt x="4497760" y="59690"/>
                  </a:lnTo>
                  <a:moveTo>
                    <a:pt x="4497760" y="0"/>
                  </a:moveTo>
                  <a:lnTo>
                    <a:pt x="124460" y="0"/>
                  </a:lnTo>
                  <a:cubicBezTo>
                    <a:pt x="55880" y="0"/>
                    <a:pt x="0" y="55880"/>
                    <a:pt x="0" y="124460"/>
                  </a:cubicBezTo>
                  <a:lnTo>
                    <a:pt x="0" y="6333175"/>
                  </a:lnTo>
                  <a:cubicBezTo>
                    <a:pt x="0" y="6401755"/>
                    <a:pt x="55880" y="6457635"/>
                    <a:pt x="124460" y="6457635"/>
                  </a:cubicBezTo>
                  <a:lnTo>
                    <a:pt x="4497760" y="6457635"/>
                  </a:lnTo>
                  <a:cubicBezTo>
                    <a:pt x="4566339" y="6457635"/>
                    <a:pt x="4622219" y="6401755"/>
                    <a:pt x="4622219" y="6333175"/>
                  </a:cubicBezTo>
                  <a:lnTo>
                    <a:pt x="4622219" y="124460"/>
                  </a:lnTo>
                  <a:cubicBezTo>
                    <a:pt x="4622219" y="55880"/>
                    <a:pt x="4566339" y="0"/>
                    <a:pt x="4497760" y="0"/>
                  </a:cubicBezTo>
                  <a:close/>
                </a:path>
              </a:pathLst>
            </a:custGeom>
            <a:solidFill>
              <a:srgbClr val="06264C"/>
            </a:solidFill>
          </p:spPr>
        </p:sp>
      </p:grpSp>
      <p:sp>
        <p:nvSpPr>
          <p:cNvPr name="Freeform 13" id="13"/>
          <p:cNvSpPr/>
          <p:nvPr/>
        </p:nvSpPr>
        <p:spPr>
          <a:xfrm flipH="false" flipV="false" rot="0">
            <a:off x="2628567" y="2084576"/>
            <a:ext cx="1671123" cy="1671123"/>
          </a:xfrm>
          <a:custGeom>
            <a:avLst/>
            <a:gdLst/>
            <a:ahLst/>
            <a:cxnLst/>
            <a:rect r="r" b="b" t="t" l="l"/>
            <a:pathLst>
              <a:path h="1671123" w="1671123">
                <a:moveTo>
                  <a:pt x="0" y="0"/>
                </a:moveTo>
                <a:lnTo>
                  <a:pt x="1671123" y="0"/>
                </a:lnTo>
                <a:lnTo>
                  <a:pt x="1671123" y="1671123"/>
                </a:lnTo>
                <a:lnTo>
                  <a:pt x="0" y="1671123"/>
                </a:lnTo>
                <a:lnTo>
                  <a:pt x="0" y="0"/>
                </a:lnTo>
                <a:close/>
              </a:path>
            </a:pathLst>
          </a:custGeom>
          <a:blipFill>
            <a:blip r:embed="rId6"/>
            <a:stretch>
              <a:fillRect l="0" t="0" r="0" b="0"/>
            </a:stretch>
          </a:blipFill>
        </p:spPr>
      </p:sp>
      <p:sp>
        <p:nvSpPr>
          <p:cNvPr name="Freeform 14" id="14"/>
          <p:cNvSpPr/>
          <p:nvPr/>
        </p:nvSpPr>
        <p:spPr>
          <a:xfrm flipH="false" flipV="false" rot="0">
            <a:off x="7631939" y="4721860"/>
            <a:ext cx="1671123" cy="1671123"/>
          </a:xfrm>
          <a:custGeom>
            <a:avLst/>
            <a:gdLst/>
            <a:ahLst/>
            <a:cxnLst/>
            <a:rect r="r" b="b" t="t" l="l"/>
            <a:pathLst>
              <a:path h="1671123" w="1671123">
                <a:moveTo>
                  <a:pt x="0" y="0"/>
                </a:moveTo>
                <a:lnTo>
                  <a:pt x="1671123" y="0"/>
                </a:lnTo>
                <a:lnTo>
                  <a:pt x="1671123" y="1671123"/>
                </a:lnTo>
                <a:lnTo>
                  <a:pt x="0" y="1671123"/>
                </a:lnTo>
                <a:lnTo>
                  <a:pt x="0" y="0"/>
                </a:lnTo>
                <a:close/>
              </a:path>
            </a:pathLst>
          </a:custGeom>
          <a:blipFill>
            <a:blip r:embed="rId7"/>
            <a:stretch>
              <a:fillRect l="0" t="0" r="0" b="0"/>
            </a:stretch>
          </a:blipFill>
        </p:spPr>
      </p:sp>
      <p:sp>
        <p:nvSpPr>
          <p:cNvPr name="TextBox 15" id="15"/>
          <p:cNvSpPr txBox="true"/>
          <p:nvPr/>
        </p:nvSpPr>
        <p:spPr>
          <a:xfrm rot="0">
            <a:off x="2324442" y="4040329"/>
            <a:ext cx="2256473" cy="545801"/>
          </a:xfrm>
          <a:prstGeom prst="rect">
            <a:avLst/>
          </a:prstGeom>
        </p:spPr>
        <p:txBody>
          <a:bodyPr anchor="t" rtlCol="false" tIns="0" lIns="0" bIns="0" rIns="0">
            <a:spAutoFit/>
          </a:bodyPr>
          <a:lstStyle/>
          <a:p>
            <a:pPr algn="ctr">
              <a:lnSpc>
                <a:spcPts val="2162"/>
              </a:lnSpc>
            </a:pPr>
            <a:r>
              <a:rPr lang="en-US" b="true" sz="1801">
                <a:solidFill>
                  <a:srgbClr val="06264C"/>
                </a:solidFill>
                <a:latin typeface="Rubik Semi-Bold"/>
                <a:ea typeface="Rubik Semi-Bold"/>
                <a:cs typeface="Rubik Semi-Bold"/>
                <a:sym typeface="Rubik Semi-Bold"/>
              </a:rPr>
              <a:t>Cambio Climático y agricultura</a:t>
            </a:r>
          </a:p>
        </p:txBody>
      </p:sp>
      <p:sp>
        <p:nvSpPr>
          <p:cNvPr name="TextBox 16" id="16"/>
          <p:cNvSpPr txBox="true"/>
          <p:nvPr/>
        </p:nvSpPr>
        <p:spPr>
          <a:xfrm rot="0">
            <a:off x="2044361" y="4842184"/>
            <a:ext cx="2816635" cy="1392375"/>
          </a:xfrm>
          <a:prstGeom prst="rect">
            <a:avLst/>
          </a:prstGeom>
        </p:spPr>
        <p:txBody>
          <a:bodyPr anchor="t" rtlCol="false" tIns="0" lIns="0" bIns="0" rIns="0">
            <a:spAutoFit/>
          </a:bodyPr>
          <a:lstStyle/>
          <a:p>
            <a:pPr algn="ctr">
              <a:lnSpc>
                <a:spcPts val="2207"/>
              </a:lnSpc>
            </a:pPr>
            <a:r>
              <a:rPr lang="en-US" sz="1576">
                <a:solidFill>
                  <a:srgbClr val="2E282A">
                    <a:alpha val="80000"/>
                  </a:srgbClr>
                </a:solidFill>
                <a:latin typeface="Open Sans"/>
                <a:ea typeface="Open Sans"/>
                <a:cs typeface="Open Sans"/>
                <a:sym typeface="Open Sans"/>
              </a:rPr>
              <a:t>Estos fenómenos representan un desafío continuo para la región, que deberá adaptar sus actividades económicas para mitigar estos efectos</a:t>
            </a:r>
          </a:p>
        </p:txBody>
      </p:sp>
      <p:sp>
        <p:nvSpPr>
          <p:cNvPr name="TextBox 17" id="17"/>
          <p:cNvSpPr txBox="true"/>
          <p:nvPr/>
        </p:nvSpPr>
        <p:spPr>
          <a:xfrm rot="0">
            <a:off x="6866828" y="6642010"/>
            <a:ext cx="3201345" cy="545801"/>
          </a:xfrm>
          <a:prstGeom prst="rect">
            <a:avLst/>
          </a:prstGeom>
        </p:spPr>
        <p:txBody>
          <a:bodyPr anchor="t" rtlCol="false" tIns="0" lIns="0" bIns="0" rIns="0">
            <a:spAutoFit/>
          </a:bodyPr>
          <a:lstStyle/>
          <a:p>
            <a:pPr algn="ctr">
              <a:lnSpc>
                <a:spcPts val="2162"/>
              </a:lnSpc>
            </a:pPr>
            <a:r>
              <a:rPr lang="en-US" b="true" sz="1801">
                <a:solidFill>
                  <a:srgbClr val="06264C"/>
                </a:solidFill>
                <a:latin typeface="Rubik Semi-Bold"/>
                <a:ea typeface="Rubik Semi-Bold"/>
                <a:cs typeface="Rubik Semi-Bold"/>
                <a:sym typeface="Rubik Semi-Bold"/>
              </a:rPr>
              <a:t>Brechas de Infraestructura y Servicios</a:t>
            </a:r>
          </a:p>
        </p:txBody>
      </p:sp>
      <p:sp>
        <p:nvSpPr>
          <p:cNvPr name="TextBox 18" id="18"/>
          <p:cNvSpPr txBox="true"/>
          <p:nvPr/>
        </p:nvSpPr>
        <p:spPr>
          <a:xfrm rot="0">
            <a:off x="6792102" y="7408263"/>
            <a:ext cx="3429502" cy="2228965"/>
          </a:xfrm>
          <a:prstGeom prst="rect">
            <a:avLst/>
          </a:prstGeom>
        </p:spPr>
        <p:txBody>
          <a:bodyPr anchor="t" rtlCol="false" tIns="0" lIns="0" bIns="0" rIns="0">
            <a:spAutoFit/>
          </a:bodyPr>
          <a:lstStyle/>
          <a:p>
            <a:pPr algn="ctr">
              <a:lnSpc>
                <a:spcPts val="2207"/>
              </a:lnSpc>
            </a:pPr>
            <a:r>
              <a:rPr lang="en-US" sz="1576">
                <a:solidFill>
                  <a:srgbClr val="2E282A">
                    <a:alpha val="80000"/>
                  </a:srgbClr>
                </a:solidFill>
                <a:latin typeface="Open Sans"/>
                <a:ea typeface="Open Sans"/>
                <a:cs typeface="Open Sans"/>
                <a:sym typeface="Open Sans"/>
              </a:rPr>
              <a:t>Aunque el PDRC busca cerrar brechas significativas en infraestructura y acceso a servicios, la región aún enfrenta desafíos en términos de desarrollo equitativo, especialmente en áreas rurales donde el acceso a servicios básicos sigue siendo limitado​</a:t>
            </a:r>
          </a:p>
        </p:txBody>
      </p:sp>
      <p:sp>
        <p:nvSpPr>
          <p:cNvPr name="TextBox 19" id="19"/>
          <p:cNvSpPr txBox="true"/>
          <p:nvPr/>
        </p:nvSpPr>
        <p:spPr>
          <a:xfrm rot="0">
            <a:off x="1501990" y="971550"/>
            <a:ext cx="9595586" cy="658495"/>
          </a:xfrm>
          <a:prstGeom prst="rect">
            <a:avLst/>
          </a:prstGeom>
        </p:spPr>
        <p:txBody>
          <a:bodyPr anchor="t" rtlCol="false" tIns="0" lIns="0" bIns="0" rIns="0">
            <a:spAutoFit/>
          </a:bodyPr>
          <a:lstStyle/>
          <a:p>
            <a:pPr algn="l">
              <a:lnSpc>
                <a:spcPts val="5239"/>
              </a:lnSpc>
            </a:pPr>
            <a:r>
              <a:rPr lang="en-US" sz="3999">
                <a:solidFill>
                  <a:srgbClr val="000000"/>
                </a:solidFill>
                <a:latin typeface="The Seasons"/>
                <a:ea typeface="The Seasons"/>
                <a:cs typeface="The Seasons"/>
                <a:sym typeface="The Seasons"/>
              </a:rPr>
              <a:t>PRINCIPALES RETOS A NIVEL REGIONAL</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FF7F1"/>
        </a:solidFill>
      </p:bgPr>
    </p:bg>
    <p:spTree>
      <p:nvGrpSpPr>
        <p:cNvPr id="1" name=""/>
        <p:cNvGrpSpPr/>
        <p:nvPr/>
      </p:nvGrpSpPr>
      <p:grpSpPr>
        <a:xfrm>
          <a:off x="0" y="0"/>
          <a:ext cx="0" cy="0"/>
          <a:chOff x="0" y="0"/>
          <a:chExt cx="0" cy="0"/>
        </a:xfrm>
      </p:grpSpPr>
      <p:sp>
        <p:nvSpPr>
          <p:cNvPr name="Freeform 2" id="2"/>
          <p:cNvSpPr/>
          <p:nvPr/>
        </p:nvSpPr>
        <p:spPr>
          <a:xfrm flipH="false" flipV="true" rot="-9656748">
            <a:off x="-2530873" y="3529501"/>
            <a:ext cx="14008442" cy="5934485"/>
          </a:xfrm>
          <a:custGeom>
            <a:avLst/>
            <a:gdLst/>
            <a:ahLst/>
            <a:cxnLst/>
            <a:rect r="r" b="b" t="t" l="l"/>
            <a:pathLst>
              <a:path h="5934485" w="14008442">
                <a:moveTo>
                  <a:pt x="0" y="5934485"/>
                </a:moveTo>
                <a:lnTo>
                  <a:pt x="14008442" y="5934485"/>
                </a:lnTo>
                <a:lnTo>
                  <a:pt x="14008442" y="0"/>
                </a:lnTo>
                <a:lnTo>
                  <a:pt x="0" y="0"/>
                </a:lnTo>
                <a:lnTo>
                  <a:pt x="0" y="5934485"/>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448292" y="5897770"/>
            <a:ext cx="19184584" cy="4934294"/>
          </a:xfrm>
          <a:custGeom>
            <a:avLst/>
            <a:gdLst/>
            <a:ahLst/>
            <a:cxnLst/>
            <a:rect r="r" b="b" t="t" l="l"/>
            <a:pathLst>
              <a:path h="4934294" w="19184584">
                <a:moveTo>
                  <a:pt x="0" y="0"/>
                </a:moveTo>
                <a:lnTo>
                  <a:pt x="19184584" y="0"/>
                </a:lnTo>
                <a:lnTo>
                  <a:pt x="19184584" y="4934295"/>
                </a:lnTo>
                <a:lnTo>
                  <a:pt x="0" y="4934295"/>
                </a:lnTo>
                <a:lnTo>
                  <a:pt x="0" y="0"/>
                </a:lnTo>
                <a:close/>
              </a:path>
            </a:pathLst>
          </a:custGeom>
          <a:blipFill>
            <a:blip r:embed="rId4"/>
            <a:stretch>
              <a:fillRect l="0" t="-115579" r="0" b="-43702"/>
            </a:stretch>
          </a:blipFill>
        </p:spPr>
      </p:sp>
      <p:sp>
        <p:nvSpPr>
          <p:cNvPr name="TextBox 4" id="4"/>
          <p:cNvSpPr txBox="true"/>
          <p:nvPr/>
        </p:nvSpPr>
        <p:spPr>
          <a:xfrm rot="0">
            <a:off x="4093176" y="1723009"/>
            <a:ext cx="10963856" cy="3420491"/>
          </a:xfrm>
          <a:prstGeom prst="rect">
            <a:avLst/>
          </a:prstGeom>
        </p:spPr>
        <p:txBody>
          <a:bodyPr anchor="t" rtlCol="false" tIns="0" lIns="0" bIns="0" rIns="0">
            <a:spAutoFit/>
          </a:bodyPr>
          <a:lstStyle/>
          <a:p>
            <a:pPr algn="ctr">
              <a:lnSpc>
                <a:spcPts val="4521"/>
              </a:lnSpc>
            </a:pPr>
            <a:r>
              <a:rPr lang="en-US" sz="3399">
                <a:solidFill>
                  <a:srgbClr val="000000"/>
                </a:solidFill>
                <a:latin typeface="The Seasons Light"/>
                <a:ea typeface="The Seasons Light"/>
                <a:cs typeface="The Seasons Light"/>
                <a:sym typeface="The Seasons Light"/>
              </a:rPr>
              <a:t>El desarrollo económico de un país y sus regiones es el reflejo directo de su historia y su gobernanza. Para comprender la realidad económica actual de Perú y de regiones como Huánuco, es fundamental analizar cómo los eventos históricos y las decisiones políticas han moldeado su estructura económica a lo largo del tiempo.</a:t>
            </a:r>
          </a:p>
        </p:txBody>
      </p:sp>
      <p:sp>
        <p:nvSpPr>
          <p:cNvPr name="Freeform 5" id="5"/>
          <p:cNvSpPr/>
          <p:nvPr/>
        </p:nvSpPr>
        <p:spPr>
          <a:xfrm flipH="false" flipV="true" rot="8426368">
            <a:off x="10174855" y="5884809"/>
            <a:ext cx="11264231" cy="4771938"/>
          </a:xfrm>
          <a:custGeom>
            <a:avLst/>
            <a:gdLst/>
            <a:ahLst/>
            <a:cxnLst/>
            <a:rect r="r" b="b" t="t" l="l"/>
            <a:pathLst>
              <a:path h="4771938" w="11264231">
                <a:moveTo>
                  <a:pt x="0" y="4771938"/>
                </a:moveTo>
                <a:lnTo>
                  <a:pt x="11264231" y="4771938"/>
                </a:lnTo>
                <a:lnTo>
                  <a:pt x="11264231" y="0"/>
                </a:lnTo>
                <a:lnTo>
                  <a:pt x="0" y="0"/>
                </a:lnTo>
                <a:lnTo>
                  <a:pt x="0" y="4771938"/>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bg>
      <p:bgPr>
        <a:solidFill>
          <a:srgbClr val="FFF7F1"/>
        </a:solidFill>
      </p:bgPr>
    </p:bg>
    <p:spTree>
      <p:nvGrpSpPr>
        <p:cNvPr id="1" name=""/>
        <p:cNvGrpSpPr/>
        <p:nvPr/>
      </p:nvGrpSpPr>
      <p:grpSpPr>
        <a:xfrm>
          <a:off x="0" y="0"/>
          <a:ext cx="0" cy="0"/>
          <a:chOff x="0" y="0"/>
          <a:chExt cx="0" cy="0"/>
        </a:xfrm>
      </p:grpSpPr>
      <p:sp>
        <p:nvSpPr>
          <p:cNvPr name="Freeform 2" id="2"/>
          <p:cNvSpPr/>
          <p:nvPr/>
        </p:nvSpPr>
        <p:spPr>
          <a:xfrm flipH="true" flipV="false" rot="-4071795">
            <a:off x="13351079" y="818422"/>
            <a:ext cx="5878624" cy="2490399"/>
          </a:xfrm>
          <a:custGeom>
            <a:avLst/>
            <a:gdLst/>
            <a:ahLst/>
            <a:cxnLst/>
            <a:rect r="r" b="b" t="t" l="l"/>
            <a:pathLst>
              <a:path h="2490399" w="5878624">
                <a:moveTo>
                  <a:pt x="5878624" y="0"/>
                </a:moveTo>
                <a:lnTo>
                  <a:pt x="0" y="0"/>
                </a:lnTo>
                <a:lnTo>
                  <a:pt x="0" y="2490399"/>
                </a:lnTo>
                <a:lnTo>
                  <a:pt x="5878624" y="2490399"/>
                </a:lnTo>
                <a:lnTo>
                  <a:pt x="5878624" y="0"/>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9875818" y="1631950"/>
            <a:ext cx="13110984" cy="11628827"/>
          </a:xfrm>
          <a:custGeom>
            <a:avLst/>
            <a:gdLst/>
            <a:ahLst/>
            <a:cxnLst/>
            <a:rect r="r" b="b" t="t" l="l"/>
            <a:pathLst>
              <a:path h="11628827" w="13110984">
                <a:moveTo>
                  <a:pt x="0" y="0"/>
                </a:moveTo>
                <a:lnTo>
                  <a:pt x="13110984" y="0"/>
                </a:lnTo>
                <a:lnTo>
                  <a:pt x="13110984" y="11628827"/>
                </a:lnTo>
                <a:lnTo>
                  <a:pt x="0" y="11628827"/>
                </a:lnTo>
                <a:lnTo>
                  <a:pt x="0" y="0"/>
                </a:lnTo>
                <a:close/>
              </a:path>
            </a:pathLst>
          </a:custGeom>
          <a:blipFill>
            <a:blip r:embed="rId4"/>
            <a:stretch>
              <a:fillRect l="-33097" t="-26670" r="-35534" b="0"/>
            </a:stretch>
          </a:blipFill>
        </p:spPr>
      </p:sp>
      <p:sp>
        <p:nvSpPr>
          <p:cNvPr name="Freeform 4" id="4"/>
          <p:cNvSpPr/>
          <p:nvPr/>
        </p:nvSpPr>
        <p:spPr>
          <a:xfrm flipH="true" flipV="true" rot="-2109414">
            <a:off x="10632636" y="6407513"/>
            <a:ext cx="9654559" cy="4090022"/>
          </a:xfrm>
          <a:custGeom>
            <a:avLst/>
            <a:gdLst/>
            <a:ahLst/>
            <a:cxnLst/>
            <a:rect r="r" b="b" t="t" l="l"/>
            <a:pathLst>
              <a:path h="4090022" w="9654559">
                <a:moveTo>
                  <a:pt x="9654559" y="4090023"/>
                </a:moveTo>
                <a:lnTo>
                  <a:pt x="0" y="4090023"/>
                </a:lnTo>
                <a:lnTo>
                  <a:pt x="0" y="0"/>
                </a:lnTo>
                <a:lnTo>
                  <a:pt x="9654559" y="0"/>
                </a:lnTo>
                <a:lnTo>
                  <a:pt x="9654559" y="4090023"/>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5" id="5"/>
          <p:cNvGrpSpPr/>
          <p:nvPr/>
        </p:nvGrpSpPr>
        <p:grpSpPr>
          <a:xfrm rot="0">
            <a:off x="15006078" y="301832"/>
            <a:ext cx="2850464" cy="1693977"/>
            <a:chOff x="0" y="0"/>
            <a:chExt cx="1367703" cy="812800"/>
          </a:xfrm>
        </p:grpSpPr>
        <p:sp>
          <p:nvSpPr>
            <p:cNvPr name="Freeform 6" id="6"/>
            <p:cNvSpPr/>
            <p:nvPr/>
          </p:nvSpPr>
          <p:spPr>
            <a:xfrm flipH="false" flipV="false" rot="0">
              <a:off x="0" y="0"/>
              <a:ext cx="1367703" cy="812800"/>
            </a:xfrm>
            <a:custGeom>
              <a:avLst/>
              <a:gdLst/>
              <a:ahLst/>
              <a:cxnLst/>
              <a:rect r="r" b="b" t="t" l="l"/>
              <a:pathLst>
                <a:path h="812800" w="1367703">
                  <a:moveTo>
                    <a:pt x="62468" y="0"/>
                  </a:moveTo>
                  <a:lnTo>
                    <a:pt x="1305234" y="0"/>
                  </a:lnTo>
                  <a:cubicBezTo>
                    <a:pt x="1339735" y="0"/>
                    <a:pt x="1367703" y="27968"/>
                    <a:pt x="1367703" y="62468"/>
                  </a:cubicBezTo>
                  <a:lnTo>
                    <a:pt x="1367703" y="750332"/>
                  </a:lnTo>
                  <a:cubicBezTo>
                    <a:pt x="1367703" y="766899"/>
                    <a:pt x="1361121" y="782788"/>
                    <a:pt x="1349406" y="794503"/>
                  </a:cubicBezTo>
                  <a:cubicBezTo>
                    <a:pt x="1337691" y="806219"/>
                    <a:pt x="1321802" y="812800"/>
                    <a:pt x="1305234" y="812800"/>
                  </a:cubicBezTo>
                  <a:lnTo>
                    <a:pt x="62468" y="812800"/>
                  </a:lnTo>
                  <a:cubicBezTo>
                    <a:pt x="45901" y="812800"/>
                    <a:pt x="30012" y="806219"/>
                    <a:pt x="18297" y="794503"/>
                  </a:cubicBezTo>
                  <a:cubicBezTo>
                    <a:pt x="6581" y="782788"/>
                    <a:pt x="0" y="766899"/>
                    <a:pt x="0" y="750332"/>
                  </a:cubicBezTo>
                  <a:lnTo>
                    <a:pt x="0" y="62468"/>
                  </a:lnTo>
                  <a:cubicBezTo>
                    <a:pt x="0" y="45901"/>
                    <a:pt x="6581" y="30012"/>
                    <a:pt x="18297" y="18297"/>
                  </a:cubicBezTo>
                  <a:cubicBezTo>
                    <a:pt x="30012" y="6581"/>
                    <a:pt x="45901" y="0"/>
                    <a:pt x="62468" y="0"/>
                  </a:cubicBezTo>
                  <a:close/>
                </a:path>
              </a:pathLst>
            </a:custGeom>
            <a:blipFill>
              <a:blip r:embed="rId5"/>
              <a:stretch>
                <a:fillRect l="0" t="-6133" r="0" b="-6133"/>
              </a:stretch>
            </a:blipFill>
          </p:spPr>
        </p:sp>
      </p:grpSp>
      <p:grpSp>
        <p:nvGrpSpPr>
          <p:cNvPr name="Group 7" id="7"/>
          <p:cNvGrpSpPr/>
          <p:nvPr/>
        </p:nvGrpSpPr>
        <p:grpSpPr>
          <a:xfrm rot="0">
            <a:off x="1501990" y="1997357"/>
            <a:ext cx="3901376" cy="5449007"/>
            <a:chOff x="0" y="0"/>
            <a:chExt cx="4622219" cy="6455801"/>
          </a:xfrm>
        </p:grpSpPr>
        <p:sp>
          <p:nvSpPr>
            <p:cNvPr name="Freeform 8" id="8"/>
            <p:cNvSpPr/>
            <p:nvPr/>
          </p:nvSpPr>
          <p:spPr>
            <a:xfrm flipH="false" flipV="false" rot="0">
              <a:off x="31750" y="31750"/>
              <a:ext cx="4558719" cy="6392301"/>
            </a:xfrm>
            <a:custGeom>
              <a:avLst/>
              <a:gdLst/>
              <a:ahLst/>
              <a:cxnLst/>
              <a:rect r="r" b="b" t="t" l="l"/>
              <a:pathLst>
                <a:path h="6392301" w="4558719">
                  <a:moveTo>
                    <a:pt x="4466009" y="6392301"/>
                  </a:moveTo>
                  <a:lnTo>
                    <a:pt x="92710" y="6392301"/>
                  </a:lnTo>
                  <a:cubicBezTo>
                    <a:pt x="41910" y="6392301"/>
                    <a:pt x="0" y="6350391"/>
                    <a:pt x="0" y="6299591"/>
                  </a:cubicBezTo>
                  <a:lnTo>
                    <a:pt x="0" y="92710"/>
                  </a:lnTo>
                  <a:cubicBezTo>
                    <a:pt x="0" y="41910"/>
                    <a:pt x="41910" y="0"/>
                    <a:pt x="92710" y="0"/>
                  </a:cubicBezTo>
                  <a:lnTo>
                    <a:pt x="4464739" y="0"/>
                  </a:lnTo>
                  <a:cubicBezTo>
                    <a:pt x="4515539" y="0"/>
                    <a:pt x="4557449" y="41910"/>
                    <a:pt x="4557449" y="92710"/>
                  </a:cubicBezTo>
                  <a:lnTo>
                    <a:pt x="4557449" y="6298321"/>
                  </a:lnTo>
                  <a:cubicBezTo>
                    <a:pt x="4558719" y="6350391"/>
                    <a:pt x="4516809" y="6392301"/>
                    <a:pt x="4466009" y="6392301"/>
                  </a:cubicBezTo>
                  <a:close/>
                </a:path>
              </a:pathLst>
            </a:custGeom>
            <a:solidFill>
              <a:srgbClr val="FFFFFF"/>
            </a:solidFill>
          </p:spPr>
        </p:sp>
        <p:sp>
          <p:nvSpPr>
            <p:cNvPr name="Freeform 9" id="9"/>
            <p:cNvSpPr/>
            <p:nvPr/>
          </p:nvSpPr>
          <p:spPr>
            <a:xfrm flipH="false" flipV="false" rot="0">
              <a:off x="0" y="0"/>
              <a:ext cx="4622219" cy="6455801"/>
            </a:xfrm>
            <a:custGeom>
              <a:avLst/>
              <a:gdLst/>
              <a:ahLst/>
              <a:cxnLst/>
              <a:rect r="r" b="b" t="t" l="l"/>
              <a:pathLst>
                <a:path h="6455801" w="4622219">
                  <a:moveTo>
                    <a:pt x="4497759" y="59690"/>
                  </a:moveTo>
                  <a:cubicBezTo>
                    <a:pt x="4533319" y="59690"/>
                    <a:pt x="4562529" y="88900"/>
                    <a:pt x="4562529" y="124460"/>
                  </a:cubicBezTo>
                  <a:lnTo>
                    <a:pt x="4562529" y="6331341"/>
                  </a:lnTo>
                  <a:cubicBezTo>
                    <a:pt x="4562529" y="6366901"/>
                    <a:pt x="4533319" y="6396111"/>
                    <a:pt x="4497759" y="6396111"/>
                  </a:cubicBezTo>
                  <a:lnTo>
                    <a:pt x="124460" y="6396111"/>
                  </a:lnTo>
                  <a:cubicBezTo>
                    <a:pt x="88900" y="6396111"/>
                    <a:pt x="59690" y="6366901"/>
                    <a:pt x="59690" y="6331341"/>
                  </a:cubicBezTo>
                  <a:lnTo>
                    <a:pt x="59690" y="124460"/>
                  </a:lnTo>
                  <a:cubicBezTo>
                    <a:pt x="59690" y="88900"/>
                    <a:pt x="88900" y="59690"/>
                    <a:pt x="124460" y="59690"/>
                  </a:cubicBezTo>
                  <a:lnTo>
                    <a:pt x="4497760" y="59690"/>
                  </a:lnTo>
                  <a:moveTo>
                    <a:pt x="4497760" y="0"/>
                  </a:moveTo>
                  <a:lnTo>
                    <a:pt x="124460" y="0"/>
                  </a:lnTo>
                  <a:cubicBezTo>
                    <a:pt x="55880" y="0"/>
                    <a:pt x="0" y="55880"/>
                    <a:pt x="0" y="124460"/>
                  </a:cubicBezTo>
                  <a:lnTo>
                    <a:pt x="0" y="6331341"/>
                  </a:lnTo>
                  <a:cubicBezTo>
                    <a:pt x="0" y="6399921"/>
                    <a:pt x="55880" y="6455801"/>
                    <a:pt x="124460" y="6455801"/>
                  </a:cubicBezTo>
                  <a:lnTo>
                    <a:pt x="4497760" y="6455801"/>
                  </a:lnTo>
                  <a:cubicBezTo>
                    <a:pt x="4566339" y="6455801"/>
                    <a:pt x="4622219" y="6399921"/>
                    <a:pt x="4622219" y="6331341"/>
                  </a:cubicBezTo>
                  <a:lnTo>
                    <a:pt x="4622219" y="124460"/>
                  </a:lnTo>
                  <a:cubicBezTo>
                    <a:pt x="4622219" y="55880"/>
                    <a:pt x="4566339" y="0"/>
                    <a:pt x="4497760" y="0"/>
                  </a:cubicBezTo>
                  <a:close/>
                </a:path>
              </a:pathLst>
            </a:custGeom>
            <a:solidFill>
              <a:srgbClr val="06264C"/>
            </a:solidFill>
          </p:spPr>
        </p:sp>
      </p:grpSp>
      <p:grpSp>
        <p:nvGrpSpPr>
          <p:cNvPr name="Group 10" id="10"/>
          <p:cNvGrpSpPr/>
          <p:nvPr/>
        </p:nvGrpSpPr>
        <p:grpSpPr>
          <a:xfrm rot="0">
            <a:off x="6556166" y="4430766"/>
            <a:ext cx="3901376" cy="5450554"/>
            <a:chOff x="0" y="0"/>
            <a:chExt cx="4622219" cy="6457635"/>
          </a:xfrm>
        </p:grpSpPr>
        <p:sp>
          <p:nvSpPr>
            <p:cNvPr name="Freeform 11" id="11"/>
            <p:cNvSpPr/>
            <p:nvPr/>
          </p:nvSpPr>
          <p:spPr>
            <a:xfrm flipH="false" flipV="false" rot="0">
              <a:off x="31750" y="31750"/>
              <a:ext cx="4558719" cy="6394135"/>
            </a:xfrm>
            <a:custGeom>
              <a:avLst/>
              <a:gdLst/>
              <a:ahLst/>
              <a:cxnLst/>
              <a:rect r="r" b="b" t="t" l="l"/>
              <a:pathLst>
                <a:path h="6394135" w="4558719">
                  <a:moveTo>
                    <a:pt x="4466009" y="6394135"/>
                  </a:moveTo>
                  <a:lnTo>
                    <a:pt x="92710" y="6394135"/>
                  </a:lnTo>
                  <a:cubicBezTo>
                    <a:pt x="41910" y="6394135"/>
                    <a:pt x="0" y="6352225"/>
                    <a:pt x="0" y="6301425"/>
                  </a:cubicBezTo>
                  <a:lnTo>
                    <a:pt x="0" y="92710"/>
                  </a:lnTo>
                  <a:cubicBezTo>
                    <a:pt x="0" y="41910"/>
                    <a:pt x="41910" y="0"/>
                    <a:pt x="92710" y="0"/>
                  </a:cubicBezTo>
                  <a:lnTo>
                    <a:pt x="4464739" y="0"/>
                  </a:lnTo>
                  <a:cubicBezTo>
                    <a:pt x="4515539" y="0"/>
                    <a:pt x="4557449" y="41910"/>
                    <a:pt x="4557449" y="92710"/>
                  </a:cubicBezTo>
                  <a:lnTo>
                    <a:pt x="4557449" y="6300155"/>
                  </a:lnTo>
                  <a:cubicBezTo>
                    <a:pt x="4558719" y="6352225"/>
                    <a:pt x="4516809" y="6394135"/>
                    <a:pt x="4466009" y="6394135"/>
                  </a:cubicBezTo>
                  <a:close/>
                </a:path>
              </a:pathLst>
            </a:custGeom>
            <a:solidFill>
              <a:srgbClr val="FFFFFF"/>
            </a:solidFill>
          </p:spPr>
        </p:sp>
        <p:sp>
          <p:nvSpPr>
            <p:cNvPr name="Freeform 12" id="12"/>
            <p:cNvSpPr/>
            <p:nvPr/>
          </p:nvSpPr>
          <p:spPr>
            <a:xfrm flipH="false" flipV="false" rot="0">
              <a:off x="0" y="0"/>
              <a:ext cx="4622219" cy="6457635"/>
            </a:xfrm>
            <a:custGeom>
              <a:avLst/>
              <a:gdLst/>
              <a:ahLst/>
              <a:cxnLst/>
              <a:rect r="r" b="b" t="t" l="l"/>
              <a:pathLst>
                <a:path h="6457635" w="4622219">
                  <a:moveTo>
                    <a:pt x="4497759" y="59690"/>
                  </a:moveTo>
                  <a:cubicBezTo>
                    <a:pt x="4533319" y="59690"/>
                    <a:pt x="4562529" y="88900"/>
                    <a:pt x="4562529" y="124460"/>
                  </a:cubicBezTo>
                  <a:lnTo>
                    <a:pt x="4562529" y="6333175"/>
                  </a:lnTo>
                  <a:cubicBezTo>
                    <a:pt x="4562529" y="6368735"/>
                    <a:pt x="4533319" y="6397945"/>
                    <a:pt x="4497759" y="6397945"/>
                  </a:cubicBezTo>
                  <a:lnTo>
                    <a:pt x="124460" y="6397945"/>
                  </a:lnTo>
                  <a:cubicBezTo>
                    <a:pt x="88900" y="6397945"/>
                    <a:pt x="59690" y="6368735"/>
                    <a:pt x="59690" y="6333175"/>
                  </a:cubicBezTo>
                  <a:lnTo>
                    <a:pt x="59690" y="124460"/>
                  </a:lnTo>
                  <a:cubicBezTo>
                    <a:pt x="59690" y="88900"/>
                    <a:pt x="88900" y="59690"/>
                    <a:pt x="124460" y="59690"/>
                  </a:cubicBezTo>
                  <a:lnTo>
                    <a:pt x="4497760" y="59690"/>
                  </a:lnTo>
                  <a:moveTo>
                    <a:pt x="4497760" y="0"/>
                  </a:moveTo>
                  <a:lnTo>
                    <a:pt x="124460" y="0"/>
                  </a:lnTo>
                  <a:cubicBezTo>
                    <a:pt x="55880" y="0"/>
                    <a:pt x="0" y="55880"/>
                    <a:pt x="0" y="124460"/>
                  </a:cubicBezTo>
                  <a:lnTo>
                    <a:pt x="0" y="6333175"/>
                  </a:lnTo>
                  <a:cubicBezTo>
                    <a:pt x="0" y="6401755"/>
                    <a:pt x="55880" y="6457635"/>
                    <a:pt x="124460" y="6457635"/>
                  </a:cubicBezTo>
                  <a:lnTo>
                    <a:pt x="4497760" y="6457635"/>
                  </a:lnTo>
                  <a:cubicBezTo>
                    <a:pt x="4566339" y="6457635"/>
                    <a:pt x="4622219" y="6401755"/>
                    <a:pt x="4622219" y="6333175"/>
                  </a:cubicBezTo>
                  <a:lnTo>
                    <a:pt x="4622219" y="124460"/>
                  </a:lnTo>
                  <a:cubicBezTo>
                    <a:pt x="4622219" y="55880"/>
                    <a:pt x="4566339" y="0"/>
                    <a:pt x="4497760" y="0"/>
                  </a:cubicBezTo>
                  <a:close/>
                </a:path>
              </a:pathLst>
            </a:custGeom>
            <a:solidFill>
              <a:srgbClr val="06264C"/>
            </a:solidFill>
          </p:spPr>
        </p:sp>
      </p:grpSp>
      <p:grpSp>
        <p:nvGrpSpPr>
          <p:cNvPr name="Group 13" id="13"/>
          <p:cNvGrpSpPr/>
          <p:nvPr/>
        </p:nvGrpSpPr>
        <p:grpSpPr>
          <a:xfrm rot="0">
            <a:off x="12152991" y="1995809"/>
            <a:ext cx="3901376" cy="5450554"/>
            <a:chOff x="0" y="0"/>
            <a:chExt cx="4622219" cy="6457635"/>
          </a:xfrm>
        </p:grpSpPr>
        <p:sp>
          <p:nvSpPr>
            <p:cNvPr name="Freeform 14" id="14"/>
            <p:cNvSpPr/>
            <p:nvPr/>
          </p:nvSpPr>
          <p:spPr>
            <a:xfrm flipH="false" flipV="false" rot="0">
              <a:off x="31750" y="31750"/>
              <a:ext cx="4558719" cy="6394135"/>
            </a:xfrm>
            <a:custGeom>
              <a:avLst/>
              <a:gdLst/>
              <a:ahLst/>
              <a:cxnLst/>
              <a:rect r="r" b="b" t="t" l="l"/>
              <a:pathLst>
                <a:path h="6394135" w="4558719">
                  <a:moveTo>
                    <a:pt x="4466009" y="6394135"/>
                  </a:moveTo>
                  <a:lnTo>
                    <a:pt x="92710" y="6394135"/>
                  </a:lnTo>
                  <a:cubicBezTo>
                    <a:pt x="41910" y="6394135"/>
                    <a:pt x="0" y="6352225"/>
                    <a:pt x="0" y="6301425"/>
                  </a:cubicBezTo>
                  <a:lnTo>
                    <a:pt x="0" y="92710"/>
                  </a:lnTo>
                  <a:cubicBezTo>
                    <a:pt x="0" y="41910"/>
                    <a:pt x="41910" y="0"/>
                    <a:pt x="92710" y="0"/>
                  </a:cubicBezTo>
                  <a:lnTo>
                    <a:pt x="4464739" y="0"/>
                  </a:lnTo>
                  <a:cubicBezTo>
                    <a:pt x="4515539" y="0"/>
                    <a:pt x="4557449" y="41910"/>
                    <a:pt x="4557449" y="92710"/>
                  </a:cubicBezTo>
                  <a:lnTo>
                    <a:pt x="4557449" y="6300155"/>
                  </a:lnTo>
                  <a:cubicBezTo>
                    <a:pt x="4558719" y="6352225"/>
                    <a:pt x="4516809" y="6394135"/>
                    <a:pt x="4466009" y="6394135"/>
                  </a:cubicBezTo>
                  <a:close/>
                </a:path>
              </a:pathLst>
            </a:custGeom>
            <a:solidFill>
              <a:srgbClr val="FFFFFF"/>
            </a:solidFill>
          </p:spPr>
        </p:sp>
        <p:sp>
          <p:nvSpPr>
            <p:cNvPr name="Freeform 15" id="15"/>
            <p:cNvSpPr/>
            <p:nvPr/>
          </p:nvSpPr>
          <p:spPr>
            <a:xfrm flipH="false" flipV="false" rot="0">
              <a:off x="0" y="0"/>
              <a:ext cx="4622219" cy="6457635"/>
            </a:xfrm>
            <a:custGeom>
              <a:avLst/>
              <a:gdLst/>
              <a:ahLst/>
              <a:cxnLst/>
              <a:rect r="r" b="b" t="t" l="l"/>
              <a:pathLst>
                <a:path h="6457635" w="4622219">
                  <a:moveTo>
                    <a:pt x="4497759" y="59690"/>
                  </a:moveTo>
                  <a:cubicBezTo>
                    <a:pt x="4533319" y="59690"/>
                    <a:pt x="4562529" y="88900"/>
                    <a:pt x="4562529" y="124460"/>
                  </a:cubicBezTo>
                  <a:lnTo>
                    <a:pt x="4562529" y="6333175"/>
                  </a:lnTo>
                  <a:cubicBezTo>
                    <a:pt x="4562529" y="6368735"/>
                    <a:pt x="4533319" y="6397945"/>
                    <a:pt x="4497759" y="6397945"/>
                  </a:cubicBezTo>
                  <a:lnTo>
                    <a:pt x="124460" y="6397945"/>
                  </a:lnTo>
                  <a:cubicBezTo>
                    <a:pt x="88900" y="6397945"/>
                    <a:pt x="59690" y="6368735"/>
                    <a:pt x="59690" y="6333175"/>
                  </a:cubicBezTo>
                  <a:lnTo>
                    <a:pt x="59690" y="124460"/>
                  </a:lnTo>
                  <a:cubicBezTo>
                    <a:pt x="59690" y="88900"/>
                    <a:pt x="88900" y="59690"/>
                    <a:pt x="124460" y="59690"/>
                  </a:cubicBezTo>
                  <a:lnTo>
                    <a:pt x="4497760" y="59690"/>
                  </a:lnTo>
                  <a:moveTo>
                    <a:pt x="4497760" y="0"/>
                  </a:moveTo>
                  <a:lnTo>
                    <a:pt x="124460" y="0"/>
                  </a:lnTo>
                  <a:cubicBezTo>
                    <a:pt x="55880" y="0"/>
                    <a:pt x="0" y="55880"/>
                    <a:pt x="0" y="124460"/>
                  </a:cubicBezTo>
                  <a:lnTo>
                    <a:pt x="0" y="6333175"/>
                  </a:lnTo>
                  <a:cubicBezTo>
                    <a:pt x="0" y="6401755"/>
                    <a:pt x="55880" y="6457635"/>
                    <a:pt x="124460" y="6457635"/>
                  </a:cubicBezTo>
                  <a:lnTo>
                    <a:pt x="4497760" y="6457635"/>
                  </a:lnTo>
                  <a:cubicBezTo>
                    <a:pt x="4566339" y="6457635"/>
                    <a:pt x="4622219" y="6401755"/>
                    <a:pt x="4622219" y="6333175"/>
                  </a:cubicBezTo>
                  <a:lnTo>
                    <a:pt x="4622219" y="124460"/>
                  </a:lnTo>
                  <a:cubicBezTo>
                    <a:pt x="4622219" y="55880"/>
                    <a:pt x="4566339" y="0"/>
                    <a:pt x="4497760" y="0"/>
                  </a:cubicBezTo>
                  <a:close/>
                </a:path>
              </a:pathLst>
            </a:custGeom>
            <a:solidFill>
              <a:srgbClr val="06264C"/>
            </a:solidFill>
          </p:spPr>
        </p:sp>
      </p:grpSp>
      <p:sp>
        <p:nvSpPr>
          <p:cNvPr name="Freeform 16" id="16"/>
          <p:cNvSpPr/>
          <p:nvPr/>
        </p:nvSpPr>
        <p:spPr>
          <a:xfrm flipH="false" flipV="false" rot="0">
            <a:off x="2647646" y="2144513"/>
            <a:ext cx="1610065" cy="1610065"/>
          </a:xfrm>
          <a:custGeom>
            <a:avLst/>
            <a:gdLst/>
            <a:ahLst/>
            <a:cxnLst/>
            <a:rect r="r" b="b" t="t" l="l"/>
            <a:pathLst>
              <a:path h="1610065" w="1610065">
                <a:moveTo>
                  <a:pt x="0" y="0"/>
                </a:moveTo>
                <a:lnTo>
                  <a:pt x="1610065" y="0"/>
                </a:lnTo>
                <a:lnTo>
                  <a:pt x="1610065" y="1610066"/>
                </a:lnTo>
                <a:lnTo>
                  <a:pt x="0" y="1610066"/>
                </a:lnTo>
                <a:lnTo>
                  <a:pt x="0" y="0"/>
                </a:lnTo>
                <a:close/>
              </a:path>
            </a:pathLst>
          </a:custGeom>
          <a:blipFill>
            <a:blip r:embed="rId6"/>
            <a:stretch>
              <a:fillRect l="0" t="0" r="0" b="0"/>
            </a:stretch>
          </a:blipFill>
        </p:spPr>
      </p:sp>
      <p:sp>
        <p:nvSpPr>
          <p:cNvPr name="Freeform 17" id="17"/>
          <p:cNvSpPr/>
          <p:nvPr/>
        </p:nvSpPr>
        <p:spPr>
          <a:xfrm flipH="false" flipV="false" rot="0">
            <a:off x="7680642" y="4752854"/>
            <a:ext cx="1652423" cy="1652423"/>
          </a:xfrm>
          <a:custGeom>
            <a:avLst/>
            <a:gdLst/>
            <a:ahLst/>
            <a:cxnLst/>
            <a:rect r="r" b="b" t="t" l="l"/>
            <a:pathLst>
              <a:path h="1652423" w="1652423">
                <a:moveTo>
                  <a:pt x="0" y="0"/>
                </a:moveTo>
                <a:lnTo>
                  <a:pt x="1652423" y="0"/>
                </a:lnTo>
                <a:lnTo>
                  <a:pt x="1652423" y="1652422"/>
                </a:lnTo>
                <a:lnTo>
                  <a:pt x="0" y="1652422"/>
                </a:lnTo>
                <a:lnTo>
                  <a:pt x="0" y="0"/>
                </a:lnTo>
                <a:close/>
              </a:path>
            </a:pathLst>
          </a:custGeom>
          <a:blipFill>
            <a:blip r:embed="rId7"/>
            <a:stretch>
              <a:fillRect l="0" t="0" r="0" b="0"/>
            </a:stretch>
          </a:blipFill>
        </p:spPr>
      </p:sp>
      <p:sp>
        <p:nvSpPr>
          <p:cNvPr name="Freeform 18" id="18"/>
          <p:cNvSpPr/>
          <p:nvPr/>
        </p:nvSpPr>
        <p:spPr>
          <a:xfrm flipH="false" flipV="false" rot="0">
            <a:off x="13277468" y="2397431"/>
            <a:ext cx="1652423" cy="1652423"/>
          </a:xfrm>
          <a:custGeom>
            <a:avLst/>
            <a:gdLst/>
            <a:ahLst/>
            <a:cxnLst/>
            <a:rect r="r" b="b" t="t" l="l"/>
            <a:pathLst>
              <a:path h="1652423" w="1652423">
                <a:moveTo>
                  <a:pt x="0" y="0"/>
                </a:moveTo>
                <a:lnTo>
                  <a:pt x="1652422" y="0"/>
                </a:lnTo>
                <a:lnTo>
                  <a:pt x="1652422" y="1652423"/>
                </a:lnTo>
                <a:lnTo>
                  <a:pt x="0" y="1652423"/>
                </a:lnTo>
                <a:lnTo>
                  <a:pt x="0" y="0"/>
                </a:lnTo>
                <a:close/>
              </a:path>
            </a:pathLst>
          </a:custGeom>
          <a:blipFill>
            <a:blip r:embed="rId8"/>
            <a:stretch>
              <a:fillRect l="0" t="0" r="0" b="0"/>
            </a:stretch>
          </a:blipFill>
        </p:spPr>
      </p:sp>
      <p:sp>
        <p:nvSpPr>
          <p:cNvPr name="TextBox 19" id="19"/>
          <p:cNvSpPr txBox="true"/>
          <p:nvPr/>
        </p:nvSpPr>
        <p:spPr>
          <a:xfrm rot="0">
            <a:off x="2324442" y="4040329"/>
            <a:ext cx="2256473" cy="545801"/>
          </a:xfrm>
          <a:prstGeom prst="rect">
            <a:avLst/>
          </a:prstGeom>
        </p:spPr>
        <p:txBody>
          <a:bodyPr anchor="t" rtlCol="false" tIns="0" lIns="0" bIns="0" rIns="0">
            <a:spAutoFit/>
          </a:bodyPr>
          <a:lstStyle/>
          <a:p>
            <a:pPr algn="ctr">
              <a:lnSpc>
                <a:spcPts val="2162"/>
              </a:lnSpc>
            </a:pPr>
            <a:r>
              <a:rPr lang="en-US" b="true" sz="1801">
                <a:solidFill>
                  <a:srgbClr val="06264C"/>
                </a:solidFill>
                <a:latin typeface="Rubik Semi-Bold"/>
                <a:ea typeface="Rubik Semi-Bold"/>
                <a:cs typeface="Rubik Semi-Bold"/>
                <a:sym typeface="Rubik Semi-Bold"/>
              </a:rPr>
              <a:t>Impulso a Negocios Sostenibles</a:t>
            </a:r>
          </a:p>
        </p:txBody>
      </p:sp>
      <p:sp>
        <p:nvSpPr>
          <p:cNvPr name="TextBox 20" id="20"/>
          <p:cNvSpPr txBox="true"/>
          <p:nvPr/>
        </p:nvSpPr>
        <p:spPr>
          <a:xfrm rot="0">
            <a:off x="2044361" y="4842184"/>
            <a:ext cx="2816635" cy="1949320"/>
          </a:xfrm>
          <a:prstGeom prst="rect">
            <a:avLst/>
          </a:prstGeom>
        </p:spPr>
        <p:txBody>
          <a:bodyPr anchor="t" rtlCol="false" tIns="0" lIns="0" bIns="0" rIns="0">
            <a:spAutoFit/>
          </a:bodyPr>
          <a:lstStyle/>
          <a:p>
            <a:pPr algn="ctr">
              <a:lnSpc>
                <a:spcPts val="2207"/>
              </a:lnSpc>
            </a:pPr>
            <a:r>
              <a:rPr lang="en-US" sz="1576">
                <a:solidFill>
                  <a:srgbClr val="2E282A">
                    <a:alpha val="80000"/>
                  </a:srgbClr>
                </a:solidFill>
                <a:latin typeface="Open Sans"/>
                <a:ea typeface="Open Sans"/>
                <a:cs typeface="Open Sans"/>
                <a:sym typeface="Open Sans"/>
              </a:rPr>
              <a:t>A través del programa Procompite 2024, se ha destinado una inversión histórica de 30 millones de soles para apoyar a 250 unidades de negocio en 10 cadenas productivas.</a:t>
            </a:r>
          </a:p>
        </p:txBody>
      </p:sp>
      <p:sp>
        <p:nvSpPr>
          <p:cNvPr name="TextBox 21" id="21"/>
          <p:cNvSpPr txBox="true"/>
          <p:nvPr/>
        </p:nvSpPr>
        <p:spPr>
          <a:xfrm rot="0">
            <a:off x="6866828" y="6642010"/>
            <a:ext cx="3201345" cy="277663"/>
          </a:xfrm>
          <a:prstGeom prst="rect">
            <a:avLst/>
          </a:prstGeom>
        </p:spPr>
        <p:txBody>
          <a:bodyPr anchor="t" rtlCol="false" tIns="0" lIns="0" bIns="0" rIns="0">
            <a:spAutoFit/>
          </a:bodyPr>
          <a:lstStyle/>
          <a:p>
            <a:pPr algn="ctr">
              <a:lnSpc>
                <a:spcPts val="2162"/>
              </a:lnSpc>
            </a:pPr>
            <a:r>
              <a:rPr lang="en-US" b="true" sz="1801">
                <a:solidFill>
                  <a:srgbClr val="06264C"/>
                </a:solidFill>
                <a:latin typeface="Rubik Semi-Bold"/>
                <a:ea typeface="Rubik Semi-Bold"/>
                <a:cs typeface="Rubik Semi-Bold"/>
                <a:sym typeface="Rubik Semi-Bold"/>
              </a:rPr>
              <a:t>Exportación y Innovación</a:t>
            </a:r>
          </a:p>
        </p:txBody>
      </p:sp>
      <p:sp>
        <p:nvSpPr>
          <p:cNvPr name="TextBox 22" id="22"/>
          <p:cNvSpPr txBox="true"/>
          <p:nvPr/>
        </p:nvSpPr>
        <p:spPr>
          <a:xfrm rot="0">
            <a:off x="6792102" y="7408263"/>
            <a:ext cx="3429502" cy="1949320"/>
          </a:xfrm>
          <a:prstGeom prst="rect">
            <a:avLst/>
          </a:prstGeom>
        </p:spPr>
        <p:txBody>
          <a:bodyPr anchor="t" rtlCol="false" tIns="0" lIns="0" bIns="0" rIns="0">
            <a:spAutoFit/>
          </a:bodyPr>
          <a:lstStyle/>
          <a:p>
            <a:pPr algn="ctr">
              <a:lnSpc>
                <a:spcPts val="2207"/>
              </a:lnSpc>
            </a:pPr>
            <a:r>
              <a:rPr lang="en-US" sz="1576">
                <a:solidFill>
                  <a:srgbClr val="2E282A">
                    <a:alpha val="80000"/>
                  </a:srgbClr>
                </a:solidFill>
                <a:latin typeface="Open Sans"/>
                <a:ea typeface="Open Sans"/>
                <a:cs typeface="Open Sans"/>
                <a:sym typeface="Open Sans"/>
              </a:rPr>
              <a:t>Huánuco tiene el potencial de desarrollar productos especializados en cada uno de sus valles, con miras a la exportación. El apoyo a la agroexportación y la transferencia de tecnología a través de programas como Procompite.</a:t>
            </a:r>
          </a:p>
        </p:txBody>
      </p:sp>
      <p:sp>
        <p:nvSpPr>
          <p:cNvPr name="TextBox 23" id="23"/>
          <p:cNvSpPr txBox="true"/>
          <p:nvPr/>
        </p:nvSpPr>
        <p:spPr>
          <a:xfrm rot="0">
            <a:off x="1501990" y="971550"/>
            <a:ext cx="11977298" cy="658429"/>
          </a:xfrm>
          <a:prstGeom prst="rect">
            <a:avLst/>
          </a:prstGeom>
        </p:spPr>
        <p:txBody>
          <a:bodyPr anchor="t" rtlCol="false" tIns="0" lIns="0" bIns="0" rIns="0">
            <a:spAutoFit/>
          </a:bodyPr>
          <a:lstStyle/>
          <a:p>
            <a:pPr algn="l">
              <a:lnSpc>
                <a:spcPts val="5239"/>
              </a:lnSpc>
            </a:pPr>
            <a:r>
              <a:rPr lang="en-US" sz="3999">
                <a:solidFill>
                  <a:srgbClr val="000000"/>
                </a:solidFill>
                <a:latin typeface="The Seasons"/>
                <a:ea typeface="The Seasons"/>
                <a:cs typeface="The Seasons"/>
                <a:sym typeface="The Seasons"/>
              </a:rPr>
              <a:t>PRINCIPALES OPORTUNIDADES A NIVEL REGIONAL</a:t>
            </a:r>
          </a:p>
        </p:txBody>
      </p:sp>
      <p:sp>
        <p:nvSpPr>
          <p:cNvPr name="TextBox 24" id="24"/>
          <p:cNvSpPr txBox="true"/>
          <p:nvPr/>
        </p:nvSpPr>
        <p:spPr>
          <a:xfrm rot="0">
            <a:off x="12463654" y="4207053"/>
            <a:ext cx="3201345" cy="545801"/>
          </a:xfrm>
          <a:prstGeom prst="rect">
            <a:avLst/>
          </a:prstGeom>
        </p:spPr>
        <p:txBody>
          <a:bodyPr anchor="t" rtlCol="false" tIns="0" lIns="0" bIns="0" rIns="0">
            <a:spAutoFit/>
          </a:bodyPr>
          <a:lstStyle/>
          <a:p>
            <a:pPr algn="ctr">
              <a:lnSpc>
                <a:spcPts val="2162"/>
              </a:lnSpc>
            </a:pPr>
            <a:r>
              <a:rPr lang="en-US" b="true" sz="1801">
                <a:solidFill>
                  <a:srgbClr val="06264C"/>
                </a:solidFill>
                <a:latin typeface="Rubik Semi-Bold"/>
                <a:ea typeface="Rubik Semi-Bold"/>
                <a:cs typeface="Rubik Semi-Bold"/>
                <a:sym typeface="Rubik Semi-Bold"/>
              </a:rPr>
              <a:t>Planeamiento Estratégico y Sostenibilidad</a:t>
            </a:r>
          </a:p>
        </p:txBody>
      </p:sp>
      <p:sp>
        <p:nvSpPr>
          <p:cNvPr name="TextBox 25" id="25"/>
          <p:cNvSpPr txBox="true"/>
          <p:nvPr/>
        </p:nvSpPr>
        <p:spPr>
          <a:xfrm rot="0">
            <a:off x="12388928" y="4973306"/>
            <a:ext cx="3429502" cy="1949320"/>
          </a:xfrm>
          <a:prstGeom prst="rect">
            <a:avLst/>
          </a:prstGeom>
        </p:spPr>
        <p:txBody>
          <a:bodyPr anchor="t" rtlCol="false" tIns="0" lIns="0" bIns="0" rIns="0">
            <a:spAutoFit/>
          </a:bodyPr>
          <a:lstStyle/>
          <a:p>
            <a:pPr algn="ctr">
              <a:lnSpc>
                <a:spcPts val="2207"/>
              </a:lnSpc>
            </a:pPr>
            <a:r>
              <a:rPr lang="en-US" sz="1576">
                <a:solidFill>
                  <a:srgbClr val="2E282A">
                    <a:alpha val="80000"/>
                  </a:srgbClr>
                </a:solidFill>
                <a:latin typeface="Open Sans"/>
                <a:ea typeface="Open Sans"/>
                <a:cs typeface="Open Sans"/>
                <a:sym typeface="Open Sans"/>
              </a:rPr>
              <a:t>El enfoque del PDRC en la sostenibilidad y el desarrollo estratégico ofrece una hoja de ruta clara para enfrentar los desafíos de la región. Este plan incluye iniciativas para mejorar la competitividad y productividad.</a:t>
            </a: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bg>
      <p:bgPr>
        <a:solidFill>
          <a:srgbClr val="FFF7F1"/>
        </a:solidFill>
      </p:bgPr>
    </p:bg>
    <p:spTree>
      <p:nvGrpSpPr>
        <p:cNvPr id="1" name=""/>
        <p:cNvGrpSpPr/>
        <p:nvPr/>
      </p:nvGrpSpPr>
      <p:grpSpPr>
        <a:xfrm>
          <a:off x="0" y="0"/>
          <a:ext cx="0" cy="0"/>
          <a:chOff x="0" y="0"/>
          <a:chExt cx="0" cy="0"/>
        </a:xfrm>
      </p:grpSpPr>
      <p:sp>
        <p:nvSpPr>
          <p:cNvPr name="Freeform 2" id="2"/>
          <p:cNvSpPr/>
          <p:nvPr/>
        </p:nvSpPr>
        <p:spPr>
          <a:xfrm flipH="false" flipV="false" rot="-6633988">
            <a:off x="-2053057" y="1304261"/>
            <a:ext cx="8375319" cy="3548090"/>
          </a:xfrm>
          <a:custGeom>
            <a:avLst/>
            <a:gdLst/>
            <a:ahLst/>
            <a:cxnLst/>
            <a:rect r="r" b="b" t="t" l="l"/>
            <a:pathLst>
              <a:path h="3548090" w="8375319">
                <a:moveTo>
                  <a:pt x="0" y="0"/>
                </a:moveTo>
                <a:lnTo>
                  <a:pt x="8375320" y="0"/>
                </a:lnTo>
                <a:lnTo>
                  <a:pt x="8375320" y="3548090"/>
                </a:lnTo>
                <a:lnTo>
                  <a:pt x="0" y="3548090"/>
                </a:lnTo>
                <a:lnTo>
                  <a:pt x="0" y="0"/>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0">
            <a:off x="-388391" y="4281063"/>
            <a:ext cx="10512934" cy="6272581"/>
          </a:xfrm>
          <a:custGeom>
            <a:avLst/>
            <a:gdLst/>
            <a:ahLst/>
            <a:cxnLst/>
            <a:rect r="r" b="b" t="t" l="l"/>
            <a:pathLst>
              <a:path h="6272581" w="10512934">
                <a:moveTo>
                  <a:pt x="10512933" y="0"/>
                </a:moveTo>
                <a:lnTo>
                  <a:pt x="0" y="0"/>
                </a:lnTo>
                <a:lnTo>
                  <a:pt x="0" y="6272581"/>
                </a:lnTo>
                <a:lnTo>
                  <a:pt x="10512933" y="6272581"/>
                </a:lnTo>
                <a:lnTo>
                  <a:pt x="10512933" y="0"/>
                </a:lnTo>
                <a:close/>
              </a:path>
            </a:pathLst>
          </a:custGeom>
          <a:blipFill>
            <a:blip r:embed="rId4"/>
            <a:stretch>
              <a:fillRect l="-84354" t="-25220" r="-64981" b="-74583"/>
            </a:stretch>
          </a:blipFill>
        </p:spPr>
      </p:sp>
      <p:sp>
        <p:nvSpPr>
          <p:cNvPr name="Freeform 4" id="4"/>
          <p:cNvSpPr/>
          <p:nvPr/>
        </p:nvSpPr>
        <p:spPr>
          <a:xfrm flipH="false" flipV="true" rot="-7958029">
            <a:off x="-2709442" y="4763327"/>
            <a:ext cx="11264231" cy="4771938"/>
          </a:xfrm>
          <a:custGeom>
            <a:avLst/>
            <a:gdLst/>
            <a:ahLst/>
            <a:cxnLst/>
            <a:rect r="r" b="b" t="t" l="l"/>
            <a:pathLst>
              <a:path h="4771938" w="11264231">
                <a:moveTo>
                  <a:pt x="0" y="4771938"/>
                </a:moveTo>
                <a:lnTo>
                  <a:pt x="11264231" y="4771938"/>
                </a:lnTo>
                <a:lnTo>
                  <a:pt x="11264231" y="0"/>
                </a:lnTo>
                <a:lnTo>
                  <a:pt x="0" y="0"/>
                </a:lnTo>
                <a:lnTo>
                  <a:pt x="0" y="4771938"/>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5" id="5"/>
          <p:cNvSpPr txBox="true"/>
          <p:nvPr/>
        </p:nvSpPr>
        <p:spPr>
          <a:xfrm rot="0">
            <a:off x="5425643" y="1648778"/>
            <a:ext cx="12418660" cy="646626"/>
          </a:xfrm>
          <a:prstGeom prst="rect">
            <a:avLst/>
          </a:prstGeom>
        </p:spPr>
        <p:txBody>
          <a:bodyPr anchor="t" rtlCol="false" tIns="0" lIns="0" bIns="0" rIns="0">
            <a:spAutoFit/>
          </a:bodyPr>
          <a:lstStyle/>
          <a:p>
            <a:pPr algn="l">
              <a:lnSpc>
                <a:spcPts val="2568"/>
              </a:lnSpc>
            </a:pPr>
            <a:r>
              <a:rPr lang="en-US" sz="1945">
                <a:solidFill>
                  <a:srgbClr val="000000"/>
                </a:solidFill>
                <a:latin typeface="The Seasons Light"/>
                <a:ea typeface="The Seasons Light"/>
                <a:cs typeface="The Seasons Light"/>
                <a:sym typeface="The Seasons Light"/>
              </a:rPr>
              <a:t>Contreras, C., &amp; Cueto, M. (2013). Historia del Perú Contemporáneo: Desde las luchas por la independencia hasta el presente. Instituto de Estudios Peruanos.</a:t>
            </a:r>
          </a:p>
        </p:txBody>
      </p:sp>
      <p:sp>
        <p:nvSpPr>
          <p:cNvPr name="TextBox 6" id="6"/>
          <p:cNvSpPr txBox="true"/>
          <p:nvPr/>
        </p:nvSpPr>
        <p:spPr>
          <a:xfrm rot="0">
            <a:off x="4272011" y="1401128"/>
            <a:ext cx="797206" cy="9637395"/>
          </a:xfrm>
          <a:prstGeom prst="rect">
            <a:avLst/>
          </a:prstGeom>
        </p:spPr>
        <p:txBody>
          <a:bodyPr anchor="t" rtlCol="false" tIns="0" lIns="0" bIns="0" rIns="0">
            <a:spAutoFit/>
          </a:bodyPr>
          <a:lstStyle/>
          <a:p>
            <a:pPr algn="r">
              <a:lnSpc>
                <a:spcPts val="6390"/>
              </a:lnSpc>
            </a:pPr>
            <a:r>
              <a:rPr lang="en-US" sz="3000">
                <a:solidFill>
                  <a:srgbClr val="000000"/>
                </a:solidFill>
                <a:latin typeface="The Seasons"/>
                <a:ea typeface="The Seasons"/>
                <a:cs typeface="The Seasons"/>
                <a:sym typeface="The Seasons"/>
              </a:rPr>
              <a:t>01</a:t>
            </a:r>
          </a:p>
          <a:p>
            <a:pPr algn="r">
              <a:lnSpc>
                <a:spcPts val="6390"/>
              </a:lnSpc>
            </a:pPr>
            <a:r>
              <a:rPr lang="en-US" sz="3000">
                <a:solidFill>
                  <a:srgbClr val="000000"/>
                </a:solidFill>
                <a:latin typeface="The Seasons"/>
                <a:ea typeface="The Seasons"/>
                <a:cs typeface="The Seasons"/>
                <a:sym typeface="The Seasons"/>
              </a:rPr>
              <a:t>02</a:t>
            </a:r>
          </a:p>
          <a:p>
            <a:pPr algn="r">
              <a:lnSpc>
                <a:spcPts val="6390"/>
              </a:lnSpc>
            </a:pPr>
            <a:r>
              <a:rPr lang="en-US" sz="3000">
                <a:solidFill>
                  <a:srgbClr val="000000"/>
                </a:solidFill>
                <a:latin typeface="The Seasons"/>
                <a:ea typeface="The Seasons"/>
                <a:cs typeface="The Seasons"/>
                <a:sym typeface="The Seasons"/>
              </a:rPr>
              <a:t>03</a:t>
            </a:r>
          </a:p>
          <a:p>
            <a:pPr algn="r">
              <a:lnSpc>
                <a:spcPts val="6390"/>
              </a:lnSpc>
            </a:pPr>
            <a:r>
              <a:rPr lang="en-US" sz="3000">
                <a:solidFill>
                  <a:srgbClr val="000000"/>
                </a:solidFill>
                <a:latin typeface="The Seasons"/>
                <a:ea typeface="The Seasons"/>
                <a:cs typeface="The Seasons"/>
                <a:sym typeface="The Seasons"/>
              </a:rPr>
              <a:t>04</a:t>
            </a:r>
          </a:p>
          <a:p>
            <a:pPr algn="r">
              <a:lnSpc>
                <a:spcPts val="6390"/>
              </a:lnSpc>
            </a:pPr>
            <a:r>
              <a:rPr lang="en-US" sz="3000">
                <a:solidFill>
                  <a:srgbClr val="000000"/>
                </a:solidFill>
                <a:latin typeface="The Seasons"/>
                <a:ea typeface="The Seasons"/>
                <a:cs typeface="The Seasons"/>
                <a:sym typeface="The Seasons"/>
              </a:rPr>
              <a:t>05</a:t>
            </a:r>
          </a:p>
          <a:p>
            <a:pPr algn="r">
              <a:lnSpc>
                <a:spcPts val="6390"/>
              </a:lnSpc>
            </a:pPr>
            <a:r>
              <a:rPr lang="en-US" sz="3000">
                <a:solidFill>
                  <a:srgbClr val="000000"/>
                </a:solidFill>
                <a:latin typeface="The Seasons"/>
                <a:ea typeface="The Seasons"/>
                <a:cs typeface="The Seasons"/>
                <a:sym typeface="The Seasons"/>
              </a:rPr>
              <a:t>06</a:t>
            </a:r>
          </a:p>
          <a:p>
            <a:pPr algn="r">
              <a:lnSpc>
                <a:spcPts val="6390"/>
              </a:lnSpc>
            </a:pPr>
            <a:r>
              <a:rPr lang="en-US" sz="3000">
                <a:solidFill>
                  <a:srgbClr val="000000"/>
                </a:solidFill>
                <a:latin typeface="The Seasons"/>
                <a:ea typeface="The Seasons"/>
                <a:cs typeface="The Seasons"/>
                <a:sym typeface="The Seasons"/>
              </a:rPr>
              <a:t>07</a:t>
            </a:r>
          </a:p>
          <a:p>
            <a:pPr algn="r">
              <a:lnSpc>
                <a:spcPts val="6390"/>
              </a:lnSpc>
            </a:pPr>
            <a:r>
              <a:rPr lang="en-US" sz="3000">
                <a:solidFill>
                  <a:srgbClr val="000000"/>
                </a:solidFill>
                <a:latin typeface="The Seasons"/>
                <a:ea typeface="The Seasons"/>
                <a:cs typeface="The Seasons"/>
                <a:sym typeface="The Seasons"/>
              </a:rPr>
              <a:t>08</a:t>
            </a:r>
          </a:p>
          <a:p>
            <a:pPr algn="r">
              <a:lnSpc>
                <a:spcPts val="6390"/>
              </a:lnSpc>
            </a:pPr>
            <a:r>
              <a:rPr lang="en-US" sz="3000">
                <a:solidFill>
                  <a:srgbClr val="000000"/>
                </a:solidFill>
                <a:latin typeface="The Seasons"/>
                <a:ea typeface="The Seasons"/>
                <a:cs typeface="The Seasons"/>
                <a:sym typeface="The Seasons"/>
              </a:rPr>
              <a:t>09</a:t>
            </a:r>
          </a:p>
          <a:p>
            <a:pPr algn="r">
              <a:lnSpc>
                <a:spcPts val="6390"/>
              </a:lnSpc>
            </a:pPr>
            <a:r>
              <a:rPr lang="en-US" sz="3000">
                <a:solidFill>
                  <a:srgbClr val="000000"/>
                </a:solidFill>
                <a:latin typeface="The Seasons"/>
                <a:ea typeface="The Seasons"/>
                <a:cs typeface="The Seasons"/>
                <a:sym typeface="The Seasons"/>
              </a:rPr>
              <a:t>10</a:t>
            </a:r>
          </a:p>
          <a:p>
            <a:pPr algn="r">
              <a:lnSpc>
                <a:spcPts val="6390"/>
              </a:lnSpc>
            </a:pPr>
            <a:r>
              <a:rPr lang="en-US" sz="3000">
                <a:solidFill>
                  <a:srgbClr val="000000"/>
                </a:solidFill>
                <a:latin typeface="The Seasons"/>
                <a:ea typeface="The Seasons"/>
                <a:cs typeface="The Seasons"/>
                <a:sym typeface="The Seasons"/>
              </a:rPr>
              <a:t>11</a:t>
            </a:r>
          </a:p>
          <a:p>
            <a:pPr algn="r">
              <a:lnSpc>
                <a:spcPts val="6390"/>
              </a:lnSpc>
            </a:pPr>
          </a:p>
        </p:txBody>
      </p:sp>
      <p:sp>
        <p:nvSpPr>
          <p:cNvPr name="TextBox 7" id="7"/>
          <p:cNvSpPr txBox="true"/>
          <p:nvPr/>
        </p:nvSpPr>
        <p:spPr>
          <a:xfrm rot="0">
            <a:off x="7262356" y="349592"/>
            <a:ext cx="3763288" cy="774065"/>
          </a:xfrm>
          <a:prstGeom prst="rect">
            <a:avLst/>
          </a:prstGeom>
        </p:spPr>
        <p:txBody>
          <a:bodyPr anchor="t" rtlCol="false" tIns="0" lIns="0" bIns="0" rIns="0">
            <a:spAutoFit/>
          </a:bodyPr>
          <a:lstStyle/>
          <a:p>
            <a:pPr algn="l" marL="0" indent="0" lvl="0">
              <a:lnSpc>
                <a:spcPts val="6159"/>
              </a:lnSpc>
              <a:spcBef>
                <a:spcPct val="0"/>
              </a:spcBef>
            </a:pPr>
            <a:r>
              <a:rPr lang="en-US" b="true" sz="4399">
                <a:solidFill>
                  <a:srgbClr val="000000"/>
                </a:solidFill>
                <a:latin typeface="The Seasons Bold"/>
                <a:ea typeface="The Seasons Bold"/>
                <a:cs typeface="The Seasons Bold"/>
                <a:sym typeface="The Seasons Bold"/>
              </a:rPr>
              <a:t>REFERENCIAS</a:t>
            </a:r>
          </a:p>
        </p:txBody>
      </p:sp>
      <p:sp>
        <p:nvSpPr>
          <p:cNvPr name="TextBox 8" id="8"/>
          <p:cNvSpPr txBox="true"/>
          <p:nvPr/>
        </p:nvSpPr>
        <p:spPr>
          <a:xfrm rot="0">
            <a:off x="5425643" y="2431680"/>
            <a:ext cx="12418660" cy="646626"/>
          </a:xfrm>
          <a:prstGeom prst="rect">
            <a:avLst/>
          </a:prstGeom>
        </p:spPr>
        <p:txBody>
          <a:bodyPr anchor="t" rtlCol="false" tIns="0" lIns="0" bIns="0" rIns="0">
            <a:spAutoFit/>
          </a:bodyPr>
          <a:lstStyle/>
          <a:p>
            <a:pPr algn="l">
              <a:lnSpc>
                <a:spcPts val="2568"/>
              </a:lnSpc>
            </a:pPr>
            <a:r>
              <a:rPr lang="en-US" sz="1945">
                <a:solidFill>
                  <a:srgbClr val="000000"/>
                </a:solidFill>
                <a:latin typeface="The Seasons Light"/>
                <a:ea typeface="The Seasons Light"/>
                <a:cs typeface="The Seasons Light"/>
                <a:sym typeface="The Seasons Light"/>
              </a:rPr>
              <a:t>Thorp, R., &amp; Bertram, G. (2013). Perú 1890-1977: crecimiento y políticas en una economía abierta. Instituto de Estudios Peruanos.</a:t>
            </a:r>
          </a:p>
        </p:txBody>
      </p:sp>
      <p:sp>
        <p:nvSpPr>
          <p:cNvPr name="TextBox 9" id="9"/>
          <p:cNvSpPr txBox="true"/>
          <p:nvPr/>
        </p:nvSpPr>
        <p:spPr>
          <a:xfrm rot="0">
            <a:off x="5425643" y="3211656"/>
            <a:ext cx="12418660" cy="646626"/>
          </a:xfrm>
          <a:prstGeom prst="rect">
            <a:avLst/>
          </a:prstGeom>
        </p:spPr>
        <p:txBody>
          <a:bodyPr anchor="t" rtlCol="false" tIns="0" lIns="0" bIns="0" rIns="0">
            <a:spAutoFit/>
          </a:bodyPr>
          <a:lstStyle/>
          <a:p>
            <a:pPr algn="l">
              <a:lnSpc>
                <a:spcPts val="2568"/>
              </a:lnSpc>
            </a:pPr>
            <a:r>
              <a:rPr lang="en-US" sz="1945">
                <a:solidFill>
                  <a:srgbClr val="000000"/>
                </a:solidFill>
                <a:latin typeface="The Seasons Light"/>
                <a:ea typeface="The Seasons Light"/>
                <a:cs typeface="The Seasons Light"/>
                <a:sym typeface="The Seasons Light"/>
              </a:rPr>
              <a:t>Matos Mar, J. (1986). Desborde popular y crisis del Estado: El nuevo rostro del Perú en la década de 1980. Instituto de Estudios Peruanos.</a:t>
            </a:r>
          </a:p>
        </p:txBody>
      </p:sp>
      <p:sp>
        <p:nvSpPr>
          <p:cNvPr name="TextBox 10" id="10"/>
          <p:cNvSpPr txBox="true"/>
          <p:nvPr/>
        </p:nvSpPr>
        <p:spPr>
          <a:xfrm rot="0">
            <a:off x="5425643" y="3991632"/>
            <a:ext cx="12418660" cy="990516"/>
          </a:xfrm>
          <a:prstGeom prst="rect">
            <a:avLst/>
          </a:prstGeom>
        </p:spPr>
        <p:txBody>
          <a:bodyPr anchor="t" rtlCol="false" tIns="0" lIns="0" bIns="0" rIns="0">
            <a:spAutoFit/>
          </a:bodyPr>
          <a:lstStyle/>
          <a:p>
            <a:pPr algn="l">
              <a:lnSpc>
                <a:spcPts val="2568"/>
              </a:lnSpc>
            </a:pPr>
            <a:r>
              <a:rPr lang="en-US" sz="1945">
                <a:solidFill>
                  <a:srgbClr val="000000"/>
                </a:solidFill>
                <a:latin typeface="The Seasons Light"/>
                <a:ea typeface="The Seasons Light"/>
                <a:cs typeface="The Seasons Light"/>
                <a:sym typeface="The Seasons Light"/>
              </a:rPr>
              <a:t>Andina, A. P. de N. (n.d.). Perú es un ejemplo en política social y mejora de programas sociales. Gob.Pe. https://www2.congreso.gob.pe/sicr/cendocbib/con4_uibd.nsf/B5F4A85E978B250A05257B9C0075956F/%24FILE/Sostiene_representante_del_Banco_Mundial.pdf </a:t>
            </a:r>
          </a:p>
        </p:txBody>
      </p:sp>
      <p:sp>
        <p:nvSpPr>
          <p:cNvPr name="TextBox 11" id="11"/>
          <p:cNvSpPr txBox="true"/>
          <p:nvPr/>
        </p:nvSpPr>
        <p:spPr>
          <a:xfrm rot="0">
            <a:off x="5425643" y="5114925"/>
            <a:ext cx="12418660" cy="659986"/>
          </a:xfrm>
          <a:prstGeom prst="rect">
            <a:avLst/>
          </a:prstGeom>
        </p:spPr>
        <p:txBody>
          <a:bodyPr anchor="t" rtlCol="false" tIns="0" lIns="0" bIns="0" rIns="0">
            <a:spAutoFit/>
          </a:bodyPr>
          <a:lstStyle/>
          <a:p>
            <a:pPr algn="l">
              <a:lnSpc>
                <a:spcPts val="2568"/>
              </a:lnSpc>
            </a:pPr>
            <a:r>
              <a:rPr lang="en-US" sz="1945">
                <a:solidFill>
                  <a:srgbClr val="000000"/>
                </a:solidFill>
                <a:latin typeface="The Seasons Light"/>
                <a:ea typeface="The Seasons Light"/>
                <a:cs typeface="The Seasons Light"/>
                <a:sym typeface="The Seasons Light"/>
              </a:rPr>
              <a:t>Lorenzo, C. B. V. P. (n.d.). Crecimiento económico y su influencia en el desarrollo de la región Huánuco. Https://Dialnet.Unirioja.Es/. https://dialnet.unirioja.es/servlet/articulo?codigo=8617688</a:t>
            </a:r>
          </a:p>
        </p:txBody>
      </p:sp>
      <p:sp>
        <p:nvSpPr>
          <p:cNvPr name="TextBox 12" id="12"/>
          <p:cNvSpPr txBox="true"/>
          <p:nvPr/>
        </p:nvSpPr>
        <p:spPr>
          <a:xfrm rot="0">
            <a:off x="5425643" y="5908261"/>
            <a:ext cx="12418660" cy="656151"/>
          </a:xfrm>
          <a:prstGeom prst="rect">
            <a:avLst/>
          </a:prstGeom>
        </p:spPr>
        <p:txBody>
          <a:bodyPr anchor="t" rtlCol="false" tIns="0" lIns="0" bIns="0" rIns="0">
            <a:spAutoFit/>
          </a:bodyPr>
          <a:lstStyle/>
          <a:p>
            <a:pPr algn="l">
              <a:lnSpc>
                <a:spcPts val="2568"/>
              </a:lnSpc>
            </a:pPr>
            <a:r>
              <a:rPr lang="en-US" sz="1945">
                <a:solidFill>
                  <a:srgbClr val="000000"/>
                </a:solidFill>
                <a:latin typeface="The Seasons Light"/>
                <a:ea typeface="The Seasons Light"/>
                <a:cs typeface="The Seasons Light"/>
                <a:sym typeface="The Seasons Light"/>
              </a:rPr>
              <a:t>Daniel Bazán (2024). Negocios internacionales.</a:t>
            </a:r>
            <a:r>
              <a:rPr lang="en-US" sz="1945" u="sng">
                <a:solidFill>
                  <a:srgbClr val="000000"/>
                </a:solidFill>
                <a:latin typeface="The Seasons Light"/>
                <a:ea typeface="The Seasons Light"/>
                <a:cs typeface="The Seasons Light"/>
                <a:sym typeface="The Seasons Light"/>
                <a:hlinkClick r:id="rId5" tooltip="https://www.comexperu.org.pe/upload/articles/revista/agosto2024/index.html#p=37"/>
              </a:rPr>
              <a:t> Https://Dialnet.Unirioja.Es/. https://www.comexperu.org.pe/upload/articles/revista/agosto2024/index.html#p=37</a:t>
            </a:r>
          </a:p>
        </p:txBody>
      </p:sp>
      <p:sp>
        <p:nvSpPr>
          <p:cNvPr name="TextBox 13" id="13"/>
          <p:cNvSpPr txBox="true"/>
          <p:nvPr/>
        </p:nvSpPr>
        <p:spPr>
          <a:xfrm rot="0">
            <a:off x="5425643" y="6697762"/>
            <a:ext cx="12418660" cy="984763"/>
          </a:xfrm>
          <a:prstGeom prst="rect">
            <a:avLst/>
          </a:prstGeom>
        </p:spPr>
        <p:txBody>
          <a:bodyPr anchor="t" rtlCol="false" tIns="0" lIns="0" bIns="0" rIns="0">
            <a:spAutoFit/>
          </a:bodyPr>
          <a:lstStyle/>
          <a:p>
            <a:pPr algn="l">
              <a:lnSpc>
                <a:spcPts val="2568"/>
              </a:lnSpc>
            </a:pPr>
            <a:r>
              <a:rPr lang="en-US" sz="1945">
                <a:solidFill>
                  <a:srgbClr val="000000"/>
                </a:solidFill>
                <a:latin typeface="The Seasons Light"/>
                <a:ea typeface="The Seasons Light"/>
                <a:cs typeface="The Seasons Light"/>
                <a:sym typeface="The Seasons Light"/>
              </a:rPr>
              <a:t>Ministerio de Comercio Exterior y Turismo (2024). Cooperación y relaciones internacionales en turismo. https://www.gob.pe/15157-ministerio-de-comercio-exterior-y-turismo-cooperacion-y-relaciones-internacionales-en-turismo</a:t>
            </a:r>
          </a:p>
        </p:txBody>
      </p:sp>
      <p:sp>
        <p:nvSpPr>
          <p:cNvPr name="TextBox 14" id="14"/>
          <p:cNvSpPr txBox="true"/>
          <p:nvPr/>
        </p:nvSpPr>
        <p:spPr>
          <a:xfrm rot="0">
            <a:off x="5425643" y="7815875"/>
            <a:ext cx="12418660" cy="656151"/>
          </a:xfrm>
          <a:prstGeom prst="rect">
            <a:avLst/>
          </a:prstGeom>
        </p:spPr>
        <p:txBody>
          <a:bodyPr anchor="t" rtlCol="false" tIns="0" lIns="0" bIns="0" rIns="0">
            <a:spAutoFit/>
          </a:bodyPr>
          <a:lstStyle/>
          <a:p>
            <a:pPr algn="l">
              <a:lnSpc>
                <a:spcPts val="2568"/>
              </a:lnSpc>
            </a:pPr>
            <a:r>
              <a:rPr lang="en-US" sz="1945">
                <a:solidFill>
                  <a:srgbClr val="000000"/>
                </a:solidFill>
                <a:latin typeface="The Seasons Light"/>
                <a:ea typeface="The Seasons Light"/>
                <a:cs typeface="The Seasons Light"/>
                <a:sym typeface="The Seasons Light"/>
              </a:rPr>
              <a:t>Ministerio de Comercio Exterior y Turismo (2024). REPORTE DE COMERCIO REGIONAL https://cdn.www.gob.pe/uploads/document/file/6733318/5842089-rcr-huanuco-anual-2023.pdf?v=1722649102</a:t>
            </a:r>
          </a:p>
        </p:txBody>
      </p:sp>
      <p:sp>
        <p:nvSpPr>
          <p:cNvPr name="TextBox 15" id="15"/>
          <p:cNvSpPr txBox="true"/>
          <p:nvPr/>
        </p:nvSpPr>
        <p:spPr>
          <a:xfrm rot="0">
            <a:off x="5266679" y="8779189"/>
            <a:ext cx="12418660" cy="667660"/>
          </a:xfrm>
          <a:prstGeom prst="rect">
            <a:avLst/>
          </a:prstGeom>
        </p:spPr>
        <p:txBody>
          <a:bodyPr anchor="t" rtlCol="false" tIns="0" lIns="0" bIns="0" rIns="0">
            <a:spAutoFit/>
          </a:bodyPr>
          <a:lstStyle/>
          <a:p>
            <a:pPr algn="l">
              <a:lnSpc>
                <a:spcPts val="2568"/>
              </a:lnSpc>
            </a:pPr>
            <a:r>
              <a:rPr lang="en-US" sz="1945">
                <a:solidFill>
                  <a:srgbClr val="000000"/>
                </a:solidFill>
                <a:latin typeface="The Seasons Light"/>
                <a:ea typeface="The Seasons Light"/>
                <a:cs typeface="The Seasons Light"/>
                <a:sym typeface="The Seasons Light"/>
              </a:rPr>
              <a:t>Alvarrán, F. V. C. (2024, June 2). Economía peruana desafíos y oportunidades. FORO ECONÓMICO DEL PERÚ. https://foroeconomicoperu.com/2024/06/01/economia-peruana-desafios-y-oportunidades/</a:t>
            </a:r>
          </a:p>
        </p:txBody>
      </p:sp>
      <p:sp>
        <p:nvSpPr>
          <p:cNvPr name="TextBox 16" id="16"/>
          <p:cNvSpPr txBox="true"/>
          <p:nvPr/>
        </p:nvSpPr>
        <p:spPr>
          <a:xfrm rot="0">
            <a:off x="5266679" y="9580199"/>
            <a:ext cx="12418660" cy="1336394"/>
          </a:xfrm>
          <a:prstGeom prst="rect">
            <a:avLst/>
          </a:prstGeom>
        </p:spPr>
        <p:txBody>
          <a:bodyPr anchor="t" rtlCol="false" tIns="0" lIns="0" bIns="0" rIns="0">
            <a:spAutoFit/>
          </a:bodyPr>
          <a:lstStyle/>
          <a:p>
            <a:pPr algn="l">
              <a:lnSpc>
                <a:spcPts val="2568"/>
              </a:lnSpc>
            </a:pPr>
            <a:r>
              <a:rPr lang="en-US" sz="1945">
                <a:solidFill>
                  <a:srgbClr val="000000"/>
                </a:solidFill>
                <a:latin typeface="The Seasons Light"/>
                <a:ea typeface="The Seasons Light"/>
                <a:cs typeface="The Seasons Light"/>
                <a:sym typeface="The Seasons Light"/>
              </a:rPr>
              <a:t>Huánuco: PROCOMPITE 2024 Destinará S/30 Millones para Organizaciones con Negocios Sostenibles. (n.d.). Conservation.org. Retrieved September 2, 2024, from https://www.conservation.org/peru/noticias/2024/03/13/hu%C3%A1nuco-procompite-2024-destinar%C3%A1-s-30-millones-para-organizaciones-con-negocios-sostenibles</a:t>
            </a: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bg>
      <p:bgPr>
        <a:solidFill>
          <a:srgbClr val="FFF7F1"/>
        </a:solidFill>
      </p:bgPr>
    </p:bg>
    <p:spTree>
      <p:nvGrpSpPr>
        <p:cNvPr id="1" name=""/>
        <p:cNvGrpSpPr/>
        <p:nvPr/>
      </p:nvGrpSpPr>
      <p:grpSpPr>
        <a:xfrm>
          <a:off x="0" y="0"/>
          <a:ext cx="0" cy="0"/>
          <a:chOff x="0" y="0"/>
          <a:chExt cx="0" cy="0"/>
        </a:xfrm>
      </p:grpSpPr>
      <p:sp>
        <p:nvSpPr>
          <p:cNvPr name="Freeform 2" id="2"/>
          <p:cNvSpPr/>
          <p:nvPr/>
        </p:nvSpPr>
        <p:spPr>
          <a:xfrm flipH="false" flipV="true" rot="7716247">
            <a:off x="-1893686" y="689603"/>
            <a:ext cx="8031480" cy="3402427"/>
          </a:xfrm>
          <a:custGeom>
            <a:avLst/>
            <a:gdLst/>
            <a:ahLst/>
            <a:cxnLst/>
            <a:rect r="r" b="b" t="t" l="l"/>
            <a:pathLst>
              <a:path h="3402427" w="8031480">
                <a:moveTo>
                  <a:pt x="0" y="3402427"/>
                </a:moveTo>
                <a:lnTo>
                  <a:pt x="8031480" y="3402427"/>
                </a:lnTo>
                <a:lnTo>
                  <a:pt x="8031480" y="0"/>
                </a:lnTo>
                <a:lnTo>
                  <a:pt x="0" y="0"/>
                </a:lnTo>
                <a:lnTo>
                  <a:pt x="0" y="3402427"/>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1090328" y="3820275"/>
            <a:ext cx="12281519" cy="11884125"/>
          </a:xfrm>
          <a:custGeom>
            <a:avLst/>
            <a:gdLst/>
            <a:ahLst/>
            <a:cxnLst/>
            <a:rect r="r" b="b" t="t" l="l"/>
            <a:pathLst>
              <a:path h="11884125" w="12281519">
                <a:moveTo>
                  <a:pt x="0" y="0"/>
                </a:moveTo>
                <a:lnTo>
                  <a:pt x="12281519" y="0"/>
                </a:lnTo>
                <a:lnTo>
                  <a:pt x="12281519" y="11884125"/>
                </a:lnTo>
                <a:lnTo>
                  <a:pt x="0" y="11884125"/>
                </a:lnTo>
                <a:lnTo>
                  <a:pt x="0" y="0"/>
                </a:lnTo>
                <a:close/>
              </a:path>
            </a:pathLst>
          </a:custGeom>
          <a:blipFill>
            <a:blip r:embed="rId4"/>
            <a:stretch>
              <a:fillRect l="-46326" t="-31085" r="-44654" b="0"/>
            </a:stretch>
          </a:blipFill>
        </p:spPr>
      </p:sp>
      <p:sp>
        <p:nvSpPr>
          <p:cNvPr name="Freeform 4" id="4"/>
          <p:cNvSpPr/>
          <p:nvPr/>
        </p:nvSpPr>
        <p:spPr>
          <a:xfrm flipH="false" flipV="false" rot="0">
            <a:off x="-5357599" y="3696533"/>
            <a:ext cx="14129344" cy="12007867"/>
          </a:xfrm>
          <a:custGeom>
            <a:avLst/>
            <a:gdLst/>
            <a:ahLst/>
            <a:cxnLst/>
            <a:rect r="r" b="b" t="t" l="l"/>
            <a:pathLst>
              <a:path h="12007867" w="14129344">
                <a:moveTo>
                  <a:pt x="0" y="0"/>
                </a:moveTo>
                <a:lnTo>
                  <a:pt x="14129344" y="0"/>
                </a:lnTo>
                <a:lnTo>
                  <a:pt x="14129344" y="12007867"/>
                </a:lnTo>
                <a:lnTo>
                  <a:pt x="0" y="12007867"/>
                </a:lnTo>
                <a:lnTo>
                  <a:pt x="0" y="0"/>
                </a:lnTo>
                <a:close/>
              </a:path>
            </a:pathLst>
          </a:custGeom>
          <a:blipFill>
            <a:blip r:embed="rId4"/>
            <a:stretch>
              <a:fillRect l="-40268" t="-29734" r="-25737" b="0"/>
            </a:stretch>
          </a:blipFill>
        </p:spPr>
      </p:sp>
      <p:sp>
        <p:nvSpPr>
          <p:cNvPr name="TextBox 5" id="5"/>
          <p:cNvSpPr txBox="true"/>
          <p:nvPr/>
        </p:nvSpPr>
        <p:spPr>
          <a:xfrm rot="0">
            <a:off x="3174882" y="4144756"/>
            <a:ext cx="11938236" cy="1675153"/>
          </a:xfrm>
          <a:prstGeom prst="rect">
            <a:avLst/>
          </a:prstGeom>
        </p:spPr>
        <p:txBody>
          <a:bodyPr anchor="t" rtlCol="false" tIns="0" lIns="0" bIns="0" rIns="0">
            <a:spAutoFit/>
          </a:bodyPr>
          <a:lstStyle/>
          <a:p>
            <a:pPr algn="ctr">
              <a:lnSpc>
                <a:spcPts val="12792"/>
              </a:lnSpc>
            </a:pPr>
            <a:r>
              <a:rPr lang="en-US" sz="11955">
                <a:solidFill>
                  <a:srgbClr val="000000"/>
                </a:solidFill>
                <a:latin typeface="The Seasons"/>
                <a:ea typeface="The Seasons"/>
                <a:cs typeface="The Seasons"/>
                <a:sym typeface="The Seasons"/>
              </a:rPr>
              <a:t>¡GRACIAS!</a:t>
            </a:r>
          </a:p>
        </p:txBody>
      </p:sp>
      <p:sp>
        <p:nvSpPr>
          <p:cNvPr name="Freeform 6" id="6"/>
          <p:cNvSpPr/>
          <p:nvPr/>
        </p:nvSpPr>
        <p:spPr>
          <a:xfrm flipH="false" flipV="true" rot="8936267">
            <a:off x="9153135" y="6774891"/>
            <a:ext cx="10144623" cy="4297631"/>
          </a:xfrm>
          <a:custGeom>
            <a:avLst/>
            <a:gdLst/>
            <a:ahLst/>
            <a:cxnLst/>
            <a:rect r="r" b="b" t="t" l="l"/>
            <a:pathLst>
              <a:path h="4297631" w="10144623">
                <a:moveTo>
                  <a:pt x="0" y="4297632"/>
                </a:moveTo>
                <a:lnTo>
                  <a:pt x="10144623" y="4297632"/>
                </a:lnTo>
                <a:lnTo>
                  <a:pt x="10144623" y="0"/>
                </a:lnTo>
                <a:lnTo>
                  <a:pt x="0" y="0"/>
                </a:lnTo>
                <a:lnTo>
                  <a:pt x="0" y="4297632"/>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FF7F1"/>
        </a:solidFill>
      </p:bgPr>
    </p:bg>
    <p:spTree>
      <p:nvGrpSpPr>
        <p:cNvPr id="1" name=""/>
        <p:cNvGrpSpPr/>
        <p:nvPr/>
      </p:nvGrpSpPr>
      <p:grpSpPr>
        <a:xfrm>
          <a:off x="0" y="0"/>
          <a:ext cx="0" cy="0"/>
          <a:chOff x="0" y="0"/>
          <a:chExt cx="0" cy="0"/>
        </a:xfrm>
      </p:grpSpPr>
      <p:sp>
        <p:nvSpPr>
          <p:cNvPr name="Freeform 2" id="2"/>
          <p:cNvSpPr/>
          <p:nvPr/>
        </p:nvSpPr>
        <p:spPr>
          <a:xfrm flipH="true" flipV="false" rot="9118686">
            <a:off x="12346740" y="4246005"/>
            <a:ext cx="6766838" cy="2866679"/>
          </a:xfrm>
          <a:custGeom>
            <a:avLst/>
            <a:gdLst/>
            <a:ahLst/>
            <a:cxnLst/>
            <a:rect r="r" b="b" t="t" l="l"/>
            <a:pathLst>
              <a:path h="2866679" w="6766838">
                <a:moveTo>
                  <a:pt x="6766838" y="0"/>
                </a:moveTo>
                <a:lnTo>
                  <a:pt x="0" y="0"/>
                </a:lnTo>
                <a:lnTo>
                  <a:pt x="0" y="2866679"/>
                </a:lnTo>
                <a:lnTo>
                  <a:pt x="6766838" y="2866679"/>
                </a:lnTo>
                <a:lnTo>
                  <a:pt x="6766838" y="0"/>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47424" y="6105614"/>
            <a:ext cx="18777774" cy="4483649"/>
          </a:xfrm>
          <a:custGeom>
            <a:avLst/>
            <a:gdLst/>
            <a:ahLst/>
            <a:cxnLst/>
            <a:rect r="r" b="b" t="t" l="l"/>
            <a:pathLst>
              <a:path h="4483649" w="18777774">
                <a:moveTo>
                  <a:pt x="0" y="0"/>
                </a:moveTo>
                <a:lnTo>
                  <a:pt x="18777774" y="0"/>
                </a:lnTo>
                <a:lnTo>
                  <a:pt x="18777774" y="4483649"/>
                </a:lnTo>
                <a:lnTo>
                  <a:pt x="0" y="4483649"/>
                </a:lnTo>
                <a:lnTo>
                  <a:pt x="0" y="0"/>
                </a:lnTo>
                <a:close/>
              </a:path>
            </a:pathLst>
          </a:custGeom>
          <a:blipFill>
            <a:blip r:embed="rId4"/>
            <a:stretch>
              <a:fillRect l="0" t="-60323" r="0" b="-118880"/>
            </a:stretch>
          </a:blipFill>
        </p:spPr>
      </p:sp>
      <p:sp>
        <p:nvSpPr>
          <p:cNvPr name="Freeform 4" id="4"/>
          <p:cNvSpPr/>
          <p:nvPr/>
        </p:nvSpPr>
        <p:spPr>
          <a:xfrm flipH="false" flipV="true" rot="9455446">
            <a:off x="8513089" y="6571460"/>
            <a:ext cx="10931381" cy="4630930"/>
          </a:xfrm>
          <a:custGeom>
            <a:avLst/>
            <a:gdLst/>
            <a:ahLst/>
            <a:cxnLst/>
            <a:rect r="r" b="b" t="t" l="l"/>
            <a:pathLst>
              <a:path h="4630930" w="10931381">
                <a:moveTo>
                  <a:pt x="0" y="4630930"/>
                </a:moveTo>
                <a:lnTo>
                  <a:pt x="10931381" y="4630930"/>
                </a:lnTo>
                <a:lnTo>
                  <a:pt x="10931381" y="0"/>
                </a:lnTo>
                <a:lnTo>
                  <a:pt x="0" y="0"/>
                </a:lnTo>
                <a:lnTo>
                  <a:pt x="0" y="463093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5" id="5"/>
          <p:cNvSpPr txBox="true"/>
          <p:nvPr/>
        </p:nvSpPr>
        <p:spPr>
          <a:xfrm rot="0">
            <a:off x="1309092" y="1514331"/>
            <a:ext cx="10103741" cy="4334193"/>
          </a:xfrm>
          <a:prstGeom prst="rect">
            <a:avLst/>
          </a:prstGeom>
        </p:spPr>
        <p:txBody>
          <a:bodyPr anchor="t" rtlCol="false" tIns="0" lIns="0" bIns="0" rIns="0">
            <a:spAutoFit/>
          </a:bodyPr>
          <a:lstStyle/>
          <a:p>
            <a:pPr algn="l">
              <a:lnSpc>
                <a:spcPts val="11040"/>
              </a:lnSpc>
            </a:pPr>
            <a:r>
              <a:rPr lang="en-US" b="true" sz="10318">
                <a:solidFill>
                  <a:srgbClr val="000000"/>
                </a:solidFill>
                <a:latin typeface="The Seasons Bold"/>
                <a:ea typeface="The Seasons Bold"/>
                <a:cs typeface="The Seasons Bold"/>
                <a:sym typeface="The Seasons Bold"/>
              </a:rPr>
              <a:t>1. CONTEXTO HISTÓRICO Y POLÍTICO</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FFAF6"/>
        </a:solidFill>
      </p:bgPr>
    </p:bg>
    <p:spTree>
      <p:nvGrpSpPr>
        <p:cNvPr id="1" name=""/>
        <p:cNvGrpSpPr/>
        <p:nvPr/>
      </p:nvGrpSpPr>
      <p:grpSpPr>
        <a:xfrm>
          <a:off x="0" y="0"/>
          <a:ext cx="0" cy="0"/>
          <a:chOff x="0" y="0"/>
          <a:chExt cx="0" cy="0"/>
        </a:xfrm>
      </p:grpSpPr>
      <p:sp>
        <p:nvSpPr>
          <p:cNvPr name="Freeform 2" id="2"/>
          <p:cNvSpPr/>
          <p:nvPr/>
        </p:nvSpPr>
        <p:spPr>
          <a:xfrm flipH="true" flipV="false" rot="8764142">
            <a:off x="13886403" y="6579934"/>
            <a:ext cx="5441697" cy="2305301"/>
          </a:xfrm>
          <a:custGeom>
            <a:avLst/>
            <a:gdLst/>
            <a:ahLst/>
            <a:cxnLst/>
            <a:rect r="r" b="b" t="t" l="l"/>
            <a:pathLst>
              <a:path h="2305301" w="5441697">
                <a:moveTo>
                  <a:pt x="5441697" y="0"/>
                </a:moveTo>
                <a:lnTo>
                  <a:pt x="0" y="0"/>
                </a:lnTo>
                <a:lnTo>
                  <a:pt x="0" y="2305300"/>
                </a:lnTo>
                <a:lnTo>
                  <a:pt x="5441697" y="2305300"/>
                </a:lnTo>
                <a:lnTo>
                  <a:pt x="5441697" y="0"/>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77191" y="7818980"/>
            <a:ext cx="18721237" cy="2878640"/>
          </a:xfrm>
          <a:custGeom>
            <a:avLst/>
            <a:gdLst/>
            <a:ahLst/>
            <a:cxnLst/>
            <a:rect r="r" b="b" t="t" l="l"/>
            <a:pathLst>
              <a:path h="2878640" w="18721237">
                <a:moveTo>
                  <a:pt x="0" y="0"/>
                </a:moveTo>
                <a:lnTo>
                  <a:pt x="18721237" y="0"/>
                </a:lnTo>
                <a:lnTo>
                  <a:pt x="18721237" y="2878640"/>
                </a:lnTo>
                <a:lnTo>
                  <a:pt x="0" y="2878640"/>
                </a:lnTo>
                <a:lnTo>
                  <a:pt x="0" y="0"/>
                </a:lnTo>
                <a:close/>
              </a:path>
            </a:pathLst>
          </a:custGeom>
          <a:blipFill>
            <a:blip r:embed="rId4"/>
            <a:stretch>
              <a:fillRect l="-4252" t="-178597" r="-8592" b="-129627"/>
            </a:stretch>
          </a:blipFill>
        </p:spPr>
      </p:sp>
      <p:sp>
        <p:nvSpPr>
          <p:cNvPr name="Freeform 4" id="4"/>
          <p:cNvSpPr/>
          <p:nvPr/>
        </p:nvSpPr>
        <p:spPr>
          <a:xfrm flipH="true" flipV="true" rot="-8777098">
            <a:off x="-1935245" y="6472228"/>
            <a:ext cx="9860439" cy="4177240"/>
          </a:xfrm>
          <a:custGeom>
            <a:avLst/>
            <a:gdLst/>
            <a:ahLst/>
            <a:cxnLst/>
            <a:rect r="r" b="b" t="t" l="l"/>
            <a:pathLst>
              <a:path h="4177240" w="9860439">
                <a:moveTo>
                  <a:pt x="9860438" y="4177240"/>
                </a:moveTo>
                <a:lnTo>
                  <a:pt x="0" y="4177240"/>
                </a:lnTo>
                <a:lnTo>
                  <a:pt x="0" y="0"/>
                </a:lnTo>
                <a:lnTo>
                  <a:pt x="9860438" y="0"/>
                </a:lnTo>
                <a:lnTo>
                  <a:pt x="9860438" y="417724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458035" y="5371757"/>
            <a:ext cx="4181947" cy="3774385"/>
          </a:xfrm>
          <a:custGeom>
            <a:avLst/>
            <a:gdLst/>
            <a:ahLst/>
            <a:cxnLst/>
            <a:rect r="r" b="b" t="t" l="l"/>
            <a:pathLst>
              <a:path h="3774385" w="4181947">
                <a:moveTo>
                  <a:pt x="0" y="0"/>
                </a:moveTo>
                <a:lnTo>
                  <a:pt x="4181947" y="0"/>
                </a:lnTo>
                <a:lnTo>
                  <a:pt x="4181947" y="3774385"/>
                </a:lnTo>
                <a:lnTo>
                  <a:pt x="0" y="3774385"/>
                </a:lnTo>
                <a:lnTo>
                  <a:pt x="0" y="0"/>
                </a:lnTo>
                <a:close/>
              </a:path>
            </a:pathLst>
          </a:custGeom>
          <a:blipFill>
            <a:blip r:embed="rId7"/>
            <a:stretch>
              <a:fillRect l="0" t="0" r="0" b="0"/>
            </a:stretch>
          </a:blipFill>
          <a:ln w="38100" cap="sq">
            <a:solidFill>
              <a:srgbClr val="000000"/>
            </a:solidFill>
            <a:prstDash val="solid"/>
            <a:miter/>
          </a:ln>
        </p:spPr>
      </p:sp>
      <p:sp>
        <p:nvSpPr>
          <p:cNvPr name="Freeform 6" id="6"/>
          <p:cNvSpPr/>
          <p:nvPr/>
        </p:nvSpPr>
        <p:spPr>
          <a:xfrm flipH="false" flipV="false" rot="0">
            <a:off x="6864579" y="5371757"/>
            <a:ext cx="4637697" cy="3710158"/>
          </a:xfrm>
          <a:custGeom>
            <a:avLst/>
            <a:gdLst/>
            <a:ahLst/>
            <a:cxnLst/>
            <a:rect r="r" b="b" t="t" l="l"/>
            <a:pathLst>
              <a:path h="3710158" w="4637697">
                <a:moveTo>
                  <a:pt x="0" y="0"/>
                </a:moveTo>
                <a:lnTo>
                  <a:pt x="4637697" y="0"/>
                </a:lnTo>
                <a:lnTo>
                  <a:pt x="4637697" y="3710158"/>
                </a:lnTo>
                <a:lnTo>
                  <a:pt x="0" y="3710158"/>
                </a:lnTo>
                <a:lnTo>
                  <a:pt x="0" y="0"/>
                </a:lnTo>
                <a:close/>
              </a:path>
            </a:pathLst>
          </a:custGeom>
          <a:blipFill>
            <a:blip r:embed="rId8"/>
            <a:stretch>
              <a:fillRect l="-44213" t="0" r="0" b="-1309"/>
            </a:stretch>
          </a:blipFill>
          <a:ln w="38100" cap="sq">
            <a:solidFill>
              <a:srgbClr val="000000"/>
            </a:solidFill>
            <a:prstDash val="solid"/>
            <a:miter/>
          </a:ln>
        </p:spPr>
      </p:sp>
      <p:sp>
        <p:nvSpPr>
          <p:cNvPr name="Freeform 7" id="7"/>
          <p:cNvSpPr/>
          <p:nvPr/>
        </p:nvSpPr>
        <p:spPr>
          <a:xfrm flipH="false" flipV="false" rot="0">
            <a:off x="12896182" y="5371757"/>
            <a:ext cx="4637697" cy="3710158"/>
          </a:xfrm>
          <a:custGeom>
            <a:avLst/>
            <a:gdLst/>
            <a:ahLst/>
            <a:cxnLst/>
            <a:rect r="r" b="b" t="t" l="l"/>
            <a:pathLst>
              <a:path h="3710158" w="4637697">
                <a:moveTo>
                  <a:pt x="0" y="0"/>
                </a:moveTo>
                <a:lnTo>
                  <a:pt x="4637697" y="0"/>
                </a:lnTo>
                <a:lnTo>
                  <a:pt x="4637697" y="3710158"/>
                </a:lnTo>
                <a:lnTo>
                  <a:pt x="0" y="3710158"/>
                </a:lnTo>
                <a:lnTo>
                  <a:pt x="0" y="0"/>
                </a:lnTo>
                <a:close/>
              </a:path>
            </a:pathLst>
          </a:custGeom>
          <a:blipFill>
            <a:blip r:embed="rId9"/>
            <a:stretch>
              <a:fillRect l="0" t="-18555" r="0" b="-18555"/>
            </a:stretch>
          </a:blipFill>
          <a:ln w="38100" cap="sq">
            <a:solidFill>
              <a:srgbClr val="000000"/>
            </a:solidFill>
            <a:prstDash val="solid"/>
            <a:miter/>
          </a:ln>
        </p:spPr>
      </p:sp>
      <p:sp>
        <p:nvSpPr>
          <p:cNvPr name="TextBox 8" id="8"/>
          <p:cNvSpPr txBox="true"/>
          <p:nvPr/>
        </p:nvSpPr>
        <p:spPr>
          <a:xfrm rot="0">
            <a:off x="983865" y="2272012"/>
            <a:ext cx="5255800" cy="609601"/>
          </a:xfrm>
          <a:prstGeom prst="rect">
            <a:avLst/>
          </a:prstGeom>
        </p:spPr>
        <p:txBody>
          <a:bodyPr anchor="t" rtlCol="false" tIns="0" lIns="0" bIns="0" rIns="0">
            <a:spAutoFit/>
          </a:bodyPr>
          <a:lstStyle/>
          <a:p>
            <a:pPr algn="ctr">
              <a:lnSpc>
                <a:spcPts val="4500"/>
              </a:lnSpc>
            </a:pPr>
            <a:r>
              <a:rPr lang="en-US" sz="4500">
                <a:solidFill>
                  <a:srgbClr val="000000"/>
                </a:solidFill>
                <a:latin typeface="The Seasons"/>
                <a:ea typeface="The Seasons"/>
                <a:cs typeface="The Seasons"/>
                <a:sym typeface="The Seasons"/>
              </a:rPr>
              <a:t>Independencia</a:t>
            </a:r>
          </a:p>
        </p:txBody>
      </p:sp>
      <p:sp>
        <p:nvSpPr>
          <p:cNvPr name="TextBox 9" id="9"/>
          <p:cNvSpPr txBox="true"/>
          <p:nvPr/>
        </p:nvSpPr>
        <p:spPr>
          <a:xfrm rot="0">
            <a:off x="1458035" y="3171328"/>
            <a:ext cx="4307460" cy="1564005"/>
          </a:xfrm>
          <a:prstGeom prst="rect">
            <a:avLst/>
          </a:prstGeom>
        </p:spPr>
        <p:txBody>
          <a:bodyPr anchor="t" rtlCol="false" tIns="0" lIns="0" bIns="0" rIns="0">
            <a:spAutoFit/>
          </a:bodyPr>
          <a:lstStyle/>
          <a:p>
            <a:pPr algn="ctr">
              <a:lnSpc>
                <a:spcPts val="2520"/>
              </a:lnSpc>
            </a:pPr>
            <a:r>
              <a:rPr lang="en-US" sz="1800">
                <a:solidFill>
                  <a:srgbClr val="000000"/>
                </a:solidFill>
                <a:latin typeface="Montserrat"/>
                <a:ea typeface="Montserrat"/>
                <a:cs typeface="Montserrat"/>
                <a:sym typeface="Montserrat"/>
              </a:rPr>
              <a:t>La independencia de Perú en 1821 permitió el establecimiento de una economía nacional independiente, lo que facilitó la creación de políticas económicas propias.</a:t>
            </a:r>
          </a:p>
        </p:txBody>
      </p:sp>
      <p:sp>
        <p:nvSpPr>
          <p:cNvPr name="TextBox 10" id="10"/>
          <p:cNvSpPr txBox="true"/>
          <p:nvPr/>
        </p:nvSpPr>
        <p:spPr>
          <a:xfrm rot="0">
            <a:off x="2772343" y="1033762"/>
            <a:ext cx="13160623" cy="838200"/>
          </a:xfrm>
          <a:prstGeom prst="rect">
            <a:avLst/>
          </a:prstGeom>
        </p:spPr>
        <p:txBody>
          <a:bodyPr anchor="t" rtlCol="false" tIns="0" lIns="0" bIns="0" rIns="0">
            <a:spAutoFit/>
          </a:bodyPr>
          <a:lstStyle/>
          <a:p>
            <a:pPr algn="ctr" marL="0" indent="0" lvl="0">
              <a:lnSpc>
                <a:spcPts val="6000"/>
              </a:lnSpc>
              <a:spcBef>
                <a:spcPct val="0"/>
              </a:spcBef>
            </a:pPr>
            <a:r>
              <a:rPr lang="en-US" b="true" sz="6000" strike="noStrike" u="none">
                <a:solidFill>
                  <a:srgbClr val="000000"/>
                </a:solidFill>
                <a:latin typeface="The Seasons Bold"/>
                <a:ea typeface="The Seasons Bold"/>
                <a:cs typeface="The Seasons Bold"/>
                <a:sym typeface="The Seasons Bold"/>
              </a:rPr>
              <a:t>Contexto Histórico Nacional</a:t>
            </a:r>
          </a:p>
        </p:txBody>
      </p:sp>
      <p:sp>
        <p:nvSpPr>
          <p:cNvPr name="TextBox 11" id="11"/>
          <p:cNvSpPr txBox="true"/>
          <p:nvPr/>
        </p:nvSpPr>
        <p:spPr>
          <a:xfrm rot="0">
            <a:off x="6516100" y="2272012"/>
            <a:ext cx="5255800" cy="609601"/>
          </a:xfrm>
          <a:prstGeom prst="rect">
            <a:avLst/>
          </a:prstGeom>
        </p:spPr>
        <p:txBody>
          <a:bodyPr anchor="t" rtlCol="false" tIns="0" lIns="0" bIns="0" rIns="0">
            <a:spAutoFit/>
          </a:bodyPr>
          <a:lstStyle/>
          <a:p>
            <a:pPr algn="ctr">
              <a:lnSpc>
                <a:spcPts val="4500"/>
              </a:lnSpc>
            </a:pPr>
            <a:r>
              <a:rPr lang="en-US" sz="4500">
                <a:solidFill>
                  <a:srgbClr val="000000"/>
                </a:solidFill>
                <a:latin typeface="The Seasons"/>
                <a:ea typeface="The Seasons"/>
                <a:cs typeface="The Seasons"/>
                <a:sym typeface="The Seasons"/>
              </a:rPr>
              <a:t>Reforma Agraria</a:t>
            </a:r>
          </a:p>
        </p:txBody>
      </p:sp>
      <p:sp>
        <p:nvSpPr>
          <p:cNvPr name="TextBox 12" id="12"/>
          <p:cNvSpPr txBox="true"/>
          <p:nvPr/>
        </p:nvSpPr>
        <p:spPr>
          <a:xfrm rot="0">
            <a:off x="7029697" y="3171328"/>
            <a:ext cx="4307460" cy="1564005"/>
          </a:xfrm>
          <a:prstGeom prst="rect">
            <a:avLst/>
          </a:prstGeom>
        </p:spPr>
        <p:txBody>
          <a:bodyPr anchor="t" rtlCol="false" tIns="0" lIns="0" bIns="0" rIns="0">
            <a:spAutoFit/>
          </a:bodyPr>
          <a:lstStyle/>
          <a:p>
            <a:pPr algn="ctr">
              <a:lnSpc>
                <a:spcPts val="2520"/>
              </a:lnSpc>
            </a:pPr>
            <a:r>
              <a:rPr lang="en-US" sz="1800">
                <a:solidFill>
                  <a:srgbClr val="000000"/>
                </a:solidFill>
                <a:latin typeface="Montserrat"/>
                <a:ea typeface="Montserrat"/>
                <a:cs typeface="Montserrat"/>
                <a:sym typeface="Montserrat"/>
              </a:rPr>
              <a:t>Las reforma agraria en las década de 1970  redistribuyeron las tierras, impactando profundamente la economía rural y la estructura agraria del país.</a:t>
            </a:r>
          </a:p>
        </p:txBody>
      </p:sp>
      <p:sp>
        <p:nvSpPr>
          <p:cNvPr name="TextBox 13" id="13"/>
          <p:cNvSpPr txBox="true"/>
          <p:nvPr/>
        </p:nvSpPr>
        <p:spPr>
          <a:xfrm rot="0">
            <a:off x="12503945" y="2272012"/>
            <a:ext cx="5422172" cy="609601"/>
          </a:xfrm>
          <a:prstGeom prst="rect">
            <a:avLst/>
          </a:prstGeom>
        </p:spPr>
        <p:txBody>
          <a:bodyPr anchor="t" rtlCol="false" tIns="0" lIns="0" bIns="0" rIns="0">
            <a:spAutoFit/>
          </a:bodyPr>
          <a:lstStyle/>
          <a:p>
            <a:pPr algn="ctr">
              <a:lnSpc>
                <a:spcPts val="4500"/>
              </a:lnSpc>
            </a:pPr>
            <a:r>
              <a:rPr lang="en-US" sz="4500">
                <a:solidFill>
                  <a:srgbClr val="000000"/>
                </a:solidFill>
                <a:latin typeface="The Seasons"/>
                <a:ea typeface="The Seasons"/>
                <a:cs typeface="The Seasons"/>
                <a:sym typeface="The Seasons"/>
              </a:rPr>
              <a:t>Políticas Neoliberales</a:t>
            </a:r>
          </a:p>
        </p:txBody>
      </p:sp>
      <p:sp>
        <p:nvSpPr>
          <p:cNvPr name="TextBox 14" id="14"/>
          <p:cNvSpPr txBox="true"/>
          <p:nvPr/>
        </p:nvSpPr>
        <p:spPr>
          <a:xfrm rot="0">
            <a:off x="13061301" y="3171328"/>
            <a:ext cx="4307460" cy="1564005"/>
          </a:xfrm>
          <a:prstGeom prst="rect">
            <a:avLst/>
          </a:prstGeom>
        </p:spPr>
        <p:txBody>
          <a:bodyPr anchor="t" rtlCol="false" tIns="0" lIns="0" bIns="0" rIns="0">
            <a:spAutoFit/>
          </a:bodyPr>
          <a:lstStyle/>
          <a:p>
            <a:pPr algn="ctr">
              <a:lnSpc>
                <a:spcPts val="2520"/>
              </a:lnSpc>
            </a:pPr>
            <a:r>
              <a:rPr lang="en-US" sz="1800">
                <a:solidFill>
                  <a:srgbClr val="000000"/>
                </a:solidFill>
                <a:latin typeface="Montserrat"/>
                <a:ea typeface="Montserrat"/>
                <a:cs typeface="Montserrat"/>
                <a:sym typeface="Montserrat"/>
              </a:rPr>
              <a:t>En los años 90, las políticas neoliberales promovieron la apertura económica, modernizando la economía peruana e integrándola al mercado global</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FFAF6"/>
        </a:solidFill>
      </p:bgPr>
    </p:bg>
    <p:spTree>
      <p:nvGrpSpPr>
        <p:cNvPr id="1" name=""/>
        <p:cNvGrpSpPr/>
        <p:nvPr/>
      </p:nvGrpSpPr>
      <p:grpSpPr>
        <a:xfrm>
          <a:off x="0" y="0"/>
          <a:ext cx="0" cy="0"/>
          <a:chOff x="0" y="0"/>
          <a:chExt cx="0" cy="0"/>
        </a:xfrm>
      </p:grpSpPr>
      <p:sp>
        <p:nvSpPr>
          <p:cNvPr name="Freeform 2" id="2"/>
          <p:cNvSpPr/>
          <p:nvPr/>
        </p:nvSpPr>
        <p:spPr>
          <a:xfrm flipH="true" flipV="false" rot="-4071795">
            <a:off x="10157877" y="1284158"/>
            <a:ext cx="8340916" cy="3533515"/>
          </a:xfrm>
          <a:custGeom>
            <a:avLst/>
            <a:gdLst/>
            <a:ahLst/>
            <a:cxnLst/>
            <a:rect r="r" b="b" t="t" l="l"/>
            <a:pathLst>
              <a:path h="3533515" w="8340916">
                <a:moveTo>
                  <a:pt x="8340915" y="0"/>
                </a:moveTo>
                <a:lnTo>
                  <a:pt x="0" y="0"/>
                </a:lnTo>
                <a:lnTo>
                  <a:pt x="0" y="3533515"/>
                </a:lnTo>
                <a:lnTo>
                  <a:pt x="8340915" y="3533515"/>
                </a:lnTo>
                <a:lnTo>
                  <a:pt x="8340915" y="0"/>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233465">
            <a:off x="5370037" y="4096785"/>
            <a:ext cx="16789936" cy="6769639"/>
          </a:xfrm>
          <a:custGeom>
            <a:avLst/>
            <a:gdLst/>
            <a:ahLst/>
            <a:cxnLst/>
            <a:rect r="r" b="b" t="t" l="l"/>
            <a:pathLst>
              <a:path h="6769639" w="16789936">
                <a:moveTo>
                  <a:pt x="0" y="0"/>
                </a:moveTo>
                <a:lnTo>
                  <a:pt x="16789936" y="0"/>
                </a:lnTo>
                <a:lnTo>
                  <a:pt x="16789936" y="6769639"/>
                </a:lnTo>
                <a:lnTo>
                  <a:pt x="0" y="6769639"/>
                </a:lnTo>
                <a:lnTo>
                  <a:pt x="0" y="0"/>
                </a:lnTo>
                <a:close/>
              </a:path>
            </a:pathLst>
          </a:custGeom>
          <a:blipFill>
            <a:blip r:embed="rId4"/>
            <a:stretch>
              <a:fillRect l="-7439" t="-35859" r="0" b="-41120"/>
            </a:stretch>
          </a:blipFill>
        </p:spPr>
      </p:sp>
      <p:sp>
        <p:nvSpPr>
          <p:cNvPr name="Freeform 4" id="4"/>
          <p:cNvSpPr/>
          <p:nvPr/>
        </p:nvSpPr>
        <p:spPr>
          <a:xfrm flipH="false" flipV="true" rot="8100000">
            <a:off x="9181526" y="5193735"/>
            <a:ext cx="11264231" cy="4771938"/>
          </a:xfrm>
          <a:custGeom>
            <a:avLst/>
            <a:gdLst/>
            <a:ahLst/>
            <a:cxnLst/>
            <a:rect r="r" b="b" t="t" l="l"/>
            <a:pathLst>
              <a:path h="4771938" w="11264231">
                <a:moveTo>
                  <a:pt x="0" y="4771938"/>
                </a:moveTo>
                <a:lnTo>
                  <a:pt x="11264231" y="4771938"/>
                </a:lnTo>
                <a:lnTo>
                  <a:pt x="11264231" y="0"/>
                </a:lnTo>
                <a:lnTo>
                  <a:pt x="0" y="0"/>
                </a:lnTo>
                <a:lnTo>
                  <a:pt x="0" y="4771938"/>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5765494" y="5900664"/>
            <a:ext cx="4742822" cy="3161881"/>
          </a:xfrm>
          <a:custGeom>
            <a:avLst/>
            <a:gdLst/>
            <a:ahLst/>
            <a:cxnLst/>
            <a:rect r="r" b="b" t="t" l="l"/>
            <a:pathLst>
              <a:path h="3161881" w="4742822">
                <a:moveTo>
                  <a:pt x="0" y="0"/>
                </a:moveTo>
                <a:lnTo>
                  <a:pt x="4742822" y="0"/>
                </a:lnTo>
                <a:lnTo>
                  <a:pt x="4742822" y="3161881"/>
                </a:lnTo>
                <a:lnTo>
                  <a:pt x="0" y="3161881"/>
                </a:lnTo>
                <a:lnTo>
                  <a:pt x="0" y="0"/>
                </a:lnTo>
                <a:close/>
              </a:path>
            </a:pathLst>
          </a:custGeom>
          <a:blipFill>
            <a:blip r:embed="rId5"/>
            <a:stretch>
              <a:fillRect l="0" t="0" r="0" b="0"/>
            </a:stretch>
          </a:blipFill>
          <a:ln w="38100" cap="sq">
            <a:solidFill>
              <a:srgbClr val="000000"/>
            </a:solidFill>
            <a:prstDash val="solid"/>
            <a:miter/>
          </a:ln>
        </p:spPr>
      </p:sp>
      <p:sp>
        <p:nvSpPr>
          <p:cNvPr name="Freeform 6" id="6"/>
          <p:cNvSpPr/>
          <p:nvPr/>
        </p:nvSpPr>
        <p:spPr>
          <a:xfrm flipH="false" flipV="false" rot="0">
            <a:off x="12860343" y="2195812"/>
            <a:ext cx="4790306" cy="2947688"/>
          </a:xfrm>
          <a:custGeom>
            <a:avLst/>
            <a:gdLst/>
            <a:ahLst/>
            <a:cxnLst/>
            <a:rect r="r" b="b" t="t" l="l"/>
            <a:pathLst>
              <a:path h="2947688" w="4790306">
                <a:moveTo>
                  <a:pt x="0" y="0"/>
                </a:moveTo>
                <a:lnTo>
                  <a:pt x="4790307" y="0"/>
                </a:lnTo>
                <a:lnTo>
                  <a:pt x="4790307" y="2947688"/>
                </a:lnTo>
                <a:lnTo>
                  <a:pt x="0" y="2947688"/>
                </a:lnTo>
                <a:lnTo>
                  <a:pt x="0" y="0"/>
                </a:lnTo>
                <a:close/>
              </a:path>
            </a:pathLst>
          </a:custGeom>
          <a:blipFill>
            <a:blip r:embed="rId6"/>
            <a:stretch>
              <a:fillRect l="0" t="0" r="0" b="-40790"/>
            </a:stretch>
          </a:blipFill>
          <a:ln w="38100" cap="sq">
            <a:solidFill>
              <a:srgbClr val="000000"/>
            </a:solidFill>
            <a:prstDash val="solid"/>
            <a:miter/>
          </a:ln>
        </p:spPr>
      </p:sp>
      <p:sp>
        <p:nvSpPr>
          <p:cNvPr name="TextBox 7" id="7"/>
          <p:cNvSpPr txBox="true"/>
          <p:nvPr/>
        </p:nvSpPr>
        <p:spPr>
          <a:xfrm rot="0">
            <a:off x="2156768" y="690862"/>
            <a:ext cx="13972063" cy="835977"/>
          </a:xfrm>
          <a:prstGeom prst="rect">
            <a:avLst/>
          </a:prstGeom>
        </p:spPr>
        <p:txBody>
          <a:bodyPr anchor="t" rtlCol="false" tIns="0" lIns="0" bIns="0" rIns="0">
            <a:spAutoFit/>
          </a:bodyPr>
          <a:lstStyle/>
          <a:p>
            <a:pPr algn="ctr" marL="0" indent="0" lvl="0">
              <a:lnSpc>
                <a:spcPts val="6099"/>
              </a:lnSpc>
              <a:spcBef>
                <a:spcPct val="0"/>
              </a:spcBef>
            </a:pPr>
            <a:r>
              <a:rPr lang="en-US" b="true" sz="6099">
                <a:solidFill>
                  <a:srgbClr val="000000"/>
                </a:solidFill>
                <a:latin typeface="The Seasons Bold"/>
                <a:ea typeface="The Seasons Bold"/>
                <a:cs typeface="The Seasons Bold"/>
                <a:sym typeface="The Seasons Bold"/>
              </a:rPr>
              <a:t>Contexto Histórico Regional </a:t>
            </a:r>
          </a:p>
        </p:txBody>
      </p:sp>
      <p:sp>
        <p:nvSpPr>
          <p:cNvPr name="TextBox 8" id="8"/>
          <p:cNvSpPr txBox="true"/>
          <p:nvPr/>
        </p:nvSpPr>
        <p:spPr>
          <a:xfrm rot="0">
            <a:off x="983865" y="2272012"/>
            <a:ext cx="4781630" cy="1181101"/>
          </a:xfrm>
          <a:prstGeom prst="rect">
            <a:avLst/>
          </a:prstGeom>
        </p:spPr>
        <p:txBody>
          <a:bodyPr anchor="t" rtlCol="false" tIns="0" lIns="0" bIns="0" rIns="0">
            <a:spAutoFit/>
          </a:bodyPr>
          <a:lstStyle/>
          <a:p>
            <a:pPr algn="ctr">
              <a:lnSpc>
                <a:spcPts val="4500"/>
              </a:lnSpc>
            </a:pPr>
            <a:r>
              <a:rPr lang="en-US" sz="4500">
                <a:solidFill>
                  <a:srgbClr val="000000"/>
                </a:solidFill>
                <a:latin typeface="The Seasons"/>
                <a:ea typeface="The Seasons"/>
                <a:cs typeface="The Seasons"/>
                <a:sym typeface="The Seasons"/>
              </a:rPr>
              <a:t>Participación en la Independencia</a:t>
            </a:r>
          </a:p>
        </p:txBody>
      </p:sp>
      <p:sp>
        <p:nvSpPr>
          <p:cNvPr name="TextBox 9" id="9"/>
          <p:cNvSpPr txBox="true"/>
          <p:nvPr/>
        </p:nvSpPr>
        <p:spPr>
          <a:xfrm rot="0">
            <a:off x="1220950" y="3579495"/>
            <a:ext cx="4307460" cy="1564005"/>
          </a:xfrm>
          <a:prstGeom prst="rect">
            <a:avLst/>
          </a:prstGeom>
        </p:spPr>
        <p:txBody>
          <a:bodyPr anchor="t" rtlCol="false" tIns="0" lIns="0" bIns="0" rIns="0">
            <a:spAutoFit/>
          </a:bodyPr>
          <a:lstStyle/>
          <a:p>
            <a:pPr algn="ctr">
              <a:lnSpc>
                <a:spcPts val="2520"/>
              </a:lnSpc>
            </a:pPr>
            <a:r>
              <a:rPr lang="en-US" sz="1800">
                <a:solidFill>
                  <a:srgbClr val="000000"/>
                </a:solidFill>
                <a:latin typeface="Montserrat"/>
                <a:ea typeface="Montserrat"/>
                <a:cs typeface="Montserrat"/>
                <a:sym typeface="Montserrat"/>
              </a:rPr>
              <a:t>Huánuco tuvo un papel significativo en la lucha por la independencia, lo que fortaleció su identidad regional y su integración en la economía nacional.</a:t>
            </a:r>
          </a:p>
        </p:txBody>
      </p:sp>
      <p:sp>
        <p:nvSpPr>
          <p:cNvPr name="TextBox 10" id="10"/>
          <p:cNvSpPr txBox="true"/>
          <p:nvPr/>
        </p:nvSpPr>
        <p:spPr>
          <a:xfrm rot="0">
            <a:off x="983865" y="5895975"/>
            <a:ext cx="4781630" cy="1181101"/>
          </a:xfrm>
          <a:prstGeom prst="rect">
            <a:avLst/>
          </a:prstGeom>
        </p:spPr>
        <p:txBody>
          <a:bodyPr anchor="t" rtlCol="false" tIns="0" lIns="0" bIns="0" rIns="0">
            <a:spAutoFit/>
          </a:bodyPr>
          <a:lstStyle/>
          <a:p>
            <a:pPr algn="ctr">
              <a:lnSpc>
                <a:spcPts val="4500"/>
              </a:lnSpc>
            </a:pPr>
            <a:r>
              <a:rPr lang="en-US" sz="4500">
                <a:solidFill>
                  <a:srgbClr val="000000"/>
                </a:solidFill>
                <a:latin typeface="The Seasons"/>
                <a:ea typeface="The Seasons"/>
                <a:cs typeface="The Seasons"/>
                <a:sym typeface="The Seasons"/>
              </a:rPr>
              <a:t>Impacto de la Reforma Agraria</a:t>
            </a:r>
          </a:p>
        </p:txBody>
      </p:sp>
      <p:sp>
        <p:nvSpPr>
          <p:cNvPr name="TextBox 11" id="11"/>
          <p:cNvSpPr txBox="true"/>
          <p:nvPr/>
        </p:nvSpPr>
        <p:spPr>
          <a:xfrm rot="0">
            <a:off x="1220950" y="7203458"/>
            <a:ext cx="4307460" cy="1564005"/>
          </a:xfrm>
          <a:prstGeom prst="rect">
            <a:avLst/>
          </a:prstGeom>
        </p:spPr>
        <p:txBody>
          <a:bodyPr anchor="t" rtlCol="false" tIns="0" lIns="0" bIns="0" rIns="0">
            <a:spAutoFit/>
          </a:bodyPr>
          <a:lstStyle/>
          <a:p>
            <a:pPr algn="ctr">
              <a:lnSpc>
                <a:spcPts val="2520"/>
              </a:lnSpc>
            </a:pPr>
            <a:r>
              <a:rPr lang="en-US" sz="1800">
                <a:solidFill>
                  <a:srgbClr val="000000"/>
                </a:solidFill>
                <a:latin typeface="Montserrat"/>
                <a:ea typeface="Montserrat"/>
                <a:cs typeface="Montserrat"/>
                <a:sym typeface="Montserrat"/>
              </a:rPr>
              <a:t> Las reformas agrarias afectaron a Huánuco de manera significativa, cambiando la estructura de la tenencia de la tierra y el desarrollo agrícola regional.</a:t>
            </a:r>
          </a:p>
        </p:txBody>
      </p:sp>
      <p:sp>
        <p:nvSpPr>
          <p:cNvPr name="TextBox 12" id="12"/>
          <p:cNvSpPr txBox="true"/>
          <p:nvPr/>
        </p:nvSpPr>
        <p:spPr>
          <a:xfrm rot="0">
            <a:off x="7511850" y="2272012"/>
            <a:ext cx="4781630" cy="1181101"/>
          </a:xfrm>
          <a:prstGeom prst="rect">
            <a:avLst/>
          </a:prstGeom>
        </p:spPr>
        <p:txBody>
          <a:bodyPr anchor="t" rtlCol="false" tIns="0" lIns="0" bIns="0" rIns="0">
            <a:spAutoFit/>
          </a:bodyPr>
          <a:lstStyle/>
          <a:p>
            <a:pPr algn="ctr">
              <a:lnSpc>
                <a:spcPts val="4500"/>
              </a:lnSpc>
            </a:pPr>
            <a:r>
              <a:rPr lang="en-US" sz="4500">
                <a:solidFill>
                  <a:srgbClr val="000000"/>
                </a:solidFill>
                <a:latin typeface="The Seasons"/>
                <a:ea typeface="The Seasons"/>
                <a:cs typeface="The Seasons"/>
                <a:sym typeface="The Seasons"/>
              </a:rPr>
              <a:t>Desafíos de Infraestructura</a:t>
            </a:r>
          </a:p>
        </p:txBody>
      </p:sp>
      <p:sp>
        <p:nvSpPr>
          <p:cNvPr name="TextBox 13" id="13"/>
          <p:cNvSpPr txBox="true"/>
          <p:nvPr/>
        </p:nvSpPr>
        <p:spPr>
          <a:xfrm rot="0">
            <a:off x="7342464" y="3579495"/>
            <a:ext cx="4951015" cy="1564005"/>
          </a:xfrm>
          <a:prstGeom prst="rect">
            <a:avLst/>
          </a:prstGeom>
        </p:spPr>
        <p:txBody>
          <a:bodyPr anchor="t" rtlCol="false" tIns="0" lIns="0" bIns="0" rIns="0">
            <a:spAutoFit/>
          </a:bodyPr>
          <a:lstStyle/>
          <a:p>
            <a:pPr algn="ctr">
              <a:lnSpc>
                <a:spcPts val="2520"/>
              </a:lnSpc>
            </a:pPr>
            <a:r>
              <a:rPr lang="en-US" sz="1800">
                <a:solidFill>
                  <a:srgbClr val="000000"/>
                </a:solidFill>
                <a:latin typeface="Montserrat"/>
                <a:ea typeface="Montserrat"/>
                <a:cs typeface="Montserrat"/>
                <a:sym typeface="Montserrat"/>
              </a:rPr>
              <a:t>Históricamente, Huánuco ha enfrentado desafíos en infraestructura, lo que ha limitado su desarrollo económico y su capacidad para conectarse eficazmente con el resto del país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FF7F1"/>
        </a:solidFill>
      </p:bgPr>
    </p:bg>
    <p:spTree>
      <p:nvGrpSpPr>
        <p:cNvPr id="1" name=""/>
        <p:cNvGrpSpPr/>
        <p:nvPr/>
      </p:nvGrpSpPr>
      <p:grpSpPr>
        <a:xfrm>
          <a:off x="0" y="0"/>
          <a:ext cx="0" cy="0"/>
          <a:chOff x="0" y="0"/>
          <a:chExt cx="0" cy="0"/>
        </a:xfrm>
      </p:grpSpPr>
      <p:sp>
        <p:nvSpPr>
          <p:cNvPr name="Freeform 2" id="2"/>
          <p:cNvSpPr/>
          <p:nvPr/>
        </p:nvSpPr>
        <p:spPr>
          <a:xfrm flipH="true" flipV="false" rot="9118686">
            <a:off x="12346740" y="4246005"/>
            <a:ext cx="6766838" cy="2866679"/>
          </a:xfrm>
          <a:custGeom>
            <a:avLst/>
            <a:gdLst/>
            <a:ahLst/>
            <a:cxnLst/>
            <a:rect r="r" b="b" t="t" l="l"/>
            <a:pathLst>
              <a:path h="2866679" w="6766838">
                <a:moveTo>
                  <a:pt x="6766838" y="0"/>
                </a:moveTo>
                <a:lnTo>
                  <a:pt x="0" y="0"/>
                </a:lnTo>
                <a:lnTo>
                  <a:pt x="0" y="2866679"/>
                </a:lnTo>
                <a:lnTo>
                  <a:pt x="6766838" y="2866679"/>
                </a:lnTo>
                <a:lnTo>
                  <a:pt x="6766838" y="0"/>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47424" y="6105614"/>
            <a:ext cx="18777774" cy="4483649"/>
          </a:xfrm>
          <a:custGeom>
            <a:avLst/>
            <a:gdLst/>
            <a:ahLst/>
            <a:cxnLst/>
            <a:rect r="r" b="b" t="t" l="l"/>
            <a:pathLst>
              <a:path h="4483649" w="18777774">
                <a:moveTo>
                  <a:pt x="0" y="0"/>
                </a:moveTo>
                <a:lnTo>
                  <a:pt x="18777774" y="0"/>
                </a:lnTo>
                <a:lnTo>
                  <a:pt x="18777774" y="4483649"/>
                </a:lnTo>
                <a:lnTo>
                  <a:pt x="0" y="4483649"/>
                </a:lnTo>
                <a:lnTo>
                  <a:pt x="0" y="0"/>
                </a:lnTo>
                <a:close/>
              </a:path>
            </a:pathLst>
          </a:custGeom>
          <a:blipFill>
            <a:blip r:embed="rId4"/>
            <a:stretch>
              <a:fillRect l="0" t="-60323" r="0" b="-118880"/>
            </a:stretch>
          </a:blipFill>
        </p:spPr>
      </p:sp>
      <p:sp>
        <p:nvSpPr>
          <p:cNvPr name="Freeform 4" id="4"/>
          <p:cNvSpPr/>
          <p:nvPr/>
        </p:nvSpPr>
        <p:spPr>
          <a:xfrm flipH="false" flipV="true" rot="9455446">
            <a:off x="8513089" y="6571460"/>
            <a:ext cx="10931381" cy="4630930"/>
          </a:xfrm>
          <a:custGeom>
            <a:avLst/>
            <a:gdLst/>
            <a:ahLst/>
            <a:cxnLst/>
            <a:rect r="r" b="b" t="t" l="l"/>
            <a:pathLst>
              <a:path h="4630930" w="10931381">
                <a:moveTo>
                  <a:pt x="0" y="4630930"/>
                </a:moveTo>
                <a:lnTo>
                  <a:pt x="10931381" y="4630930"/>
                </a:lnTo>
                <a:lnTo>
                  <a:pt x="10931381" y="0"/>
                </a:lnTo>
                <a:lnTo>
                  <a:pt x="0" y="0"/>
                </a:lnTo>
                <a:lnTo>
                  <a:pt x="0" y="463093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5" id="5"/>
          <p:cNvSpPr txBox="true"/>
          <p:nvPr/>
        </p:nvSpPr>
        <p:spPr>
          <a:xfrm rot="0">
            <a:off x="1784793" y="1940600"/>
            <a:ext cx="10103741" cy="2794202"/>
          </a:xfrm>
          <a:prstGeom prst="rect">
            <a:avLst/>
          </a:prstGeom>
        </p:spPr>
        <p:txBody>
          <a:bodyPr anchor="t" rtlCol="false" tIns="0" lIns="0" bIns="0" rIns="0">
            <a:spAutoFit/>
          </a:bodyPr>
          <a:lstStyle/>
          <a:p>
            <a:pPr algn="l">
              <a:lnSpc>
                <a:spcPts val="10827"/>
              </a:lnSpc>
            </a:pPr>
            <a:r>
              <a:rPr lang="en-US" sz="10118">
                <a:solidFill>
                  <a:srgbClr val="000000"/>
                </a:solidFill>
                <a:latin typeface="The Seasons"/>
                <a:ea typeface="The Seasons"/>
                <a:cs typeface="The Seasons"/>
                <a:sym typeface="The Seasons"/>
              </a:rPr>
              <a:t>2. ESTRUCTURA PRODUCTIVA</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FF7F1"/>
        </a:solidFill>
      </p:bgPr>
    </p:bg>
    <p:spTree>
      <p:nvGrpSpPr>
        <p:cNvPr id="1" name=""/>
        <p:cNvGrpSpPr/>
        <p:nvPr/>
      </p:nvGrpSpPr>
      <p:grpSpPr>
        <a:xfrm>
          <a:off x="0" y="0"/>
          <a:ext cx="0" cy="0"/>
          <a:chOff x="0" y="0"/>
          <a:chExt cx="0" cy="0"/>
        </a:xfrm>
      </p:grpSpPr>
      <p:sp>
        <p:nvSpPr>
          <p:cNvPr name="Freeform 2" id="2"/>
          <p:cNvSpPr/>
          <p:nvPr/>
        </p:nvSpPr>
        <p:spPr>
          <a:xfrm flipH="true" flipV="false" rot="-4071795">
            <a:off x="13351079" y="818422"/>
            <a:ext cx="5878624" cy="2490399"/>
          </a:xfrm>
          <a:custGeom>
            <a:avLst/>
            <a:gdLst/>
            <a:ahLst/>
            <a:cxnLst/>
            <a:rect r="r" b="b" t="t" l="l"/>
            <a:pathLst>
              <a:path h="2490399" w="5878624">
                <a:moveTo>
                  <a:pt x="5878624" y="0"/>
                </a:moveTo>
                <a:lnTo>
                  <a:pt x="0" y="0"/>
                </a:lnTo>
                <a:lnTo>
                  <a:pt x="0" y="2490399"/>
                </a:lnTo>
                <a:lnTo>
                  <a:pt x="5878624" y="2490399"/>
                </a:lnTo>
                <a:lnTo>
                  <a:pt x="5878624" y="0"/>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1995898" y="1438182"/>
            <a:ext cx="13110984" cy="11628827"/>
          </a:xfrm>
          <a:custGeom>
            <a:avLst/>
            <a:gdLst/>
            <a:ahLst/>
            <a:cxnLst/>
            <a:rect r="r" b="b" t="t" l="l"/>
            <a:pathLst>
              <a:path h="11628827" w="13110984">
                <a:moveTo>
                  <a:pt x="0" y="0"/>
                </a:moveTo>
                <a:lnTo>
                  <a:pt x="13110984" y="0"/>
                </a:lnTo>
                <a:lnTo>
                  <a:pt x="13110984" y="11628827"/>
                </a:lnTo>
                <a:lnTo>
                  <a:pt x="0" y="11628827"/>
                </a:lnTo>
                <a:lnTo>
                  <a:pt x="0" y="0"/>
                </a:lnTo>
                <a:close/>
              </a:path>
            </a:pathLst>
          </a:custGeom>
          <a:blipFill>
            <a:blip r:embed="rId4"/>
            <a:stretch>
              <a:fillRect l="-33097" t="-26670" r="-35534" b="0"/>
            </a:stretch>
          </a:blipFill>
        </p:spPr>
      </p:sp>
      <p:sp>
        <p:nvSpPr>
          <p:cNvPr name="Freeform 4" id="4"/>
          <p:cNvSpPr/>
          <p:nvPr/>
        </p:nvSpPr>
        <p:spPr>
          <a:xfrm flipH="true" flipV="true" rot="-2109414">
            <a:off x="10632636" y="6407513"/>
            <a:ext cx="9654559" cy="4090022"/>
          </a:xfrm>
          <a:custGeom>
            <a:avLst/>
            <a:gdLst/>
            <a:ahLst/>
            <a:cxnLst/>
            <a:rect r="r" b="b" t="t" l="l"/>
            <a:pathLst>
              <a:path h="4090022" w="9654559">
                <a:moveTo>
                  <a:pt x="9654559" y="4090023"/>
                </a:moveTo>
                <a:lnTo>
                  <a:pt x="0" y="4090023"/>
                </a:lnTo>
                <a:lnTo>
                  <a:pt x="0" y="0"/>
                </a:lnTo>
                <a:lnTo>
                  <a:pt x="9654559" y="0"/>
                </a:lnTo>
                <a:lnTo>
                  <a:pt x="9654559" y="4090023"/>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5" id="5"/>
          <p:cNvGrpSpPr/>
          <p:nvPr/>
        </p:nvGrpSpPr>
        <p:grpSpPr>
          <a:xfrm rot="0">
            <a:off x="1028700" y="1769707"/>
            <a:ext cx="2472703" cy="2472703"/>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72012" y="0"/>
                  </a:moveTo>
                  <a:lnTo>
                    <a:pt x="740788" y="0"/>
                  </a:lnTo>
                  <a:cubicBezTo>
                    <a:pt x="780559" y="0"/>
                    <a:pt x="812800" y="32241"/>
                    <a:pt x="812800" y="72012"/>
                  </a:cubicBezTo>
                  <a:lnTo>
                    <a:pt x="812800" y="740788"/>
                  </a:lnTo>
                  <a:cubicBezTo>
                    <a:pt x="812800" y="780559"/>
                    <a:pt x="780559" y="812800"/>
                    <a:pt x="740788" y="812800"/>
                  </a:cubicBezTo>
                  <a:lnTo>
                    <a:pt x="72012" y="812800"/>
                  </a:lnTo>
                  <a:cubicBezTo>
                    <a:pt x="32241" y="812800"/>
                    <a:pt x="0" y="780559"/>
                    <a:pt x="0" y="740788"/>
                  </a:cubicBezTo>
                  <a:lnTo>
                    <a:pt x="0" y="72012"/>
                  </a:lnTo>
                  <a:cubicBezTo>
                    <a:pt x="0" y="32241"/>
                    <a:pt x="32241" y="0"/>
                    <a:pt x="72012" y="0"/>
                  </a:cubicBezTo>
                  <a:close/>
                </a:path>
              </a:pathLst>
            </a:custGeom>
            <a:blipFill>
              <a:blip r:embed="rId5"/>
              <a:stretch>
                <a:fillRect l="-38888" t="0" r="-38888" b="0"/>
              </a:stretch>
            </a:blipFill>
          </p:spPr>
        </p:sp>
      </p:grpSp>
      <p:grpSp>
        <p:nvGrpSpPr>
          <p:cNvPr name="Group 7" id="7"/>
          <p:cNvGrpSpPr/>
          <p:nvPr/>
        </p:nvGrpSpPr>
        <p:grpSpPr>
          <a:xfrm rot="0">
            <a:off x="1028700" y="4513192"/>
            <a:ext cx="2472703" cy="2472703"/>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72012" y="0"/>
                  </a:moveTo>
                  <a:lnTo>
                    <a:pt x="740788" y="0"/>
                  </a:lnTo>
                  <a:cubicBezTo>
                    <a:pt x="780559" y="0"/>
                    <a:pt x="812800" y="32241"/>
                    <a:pt x="812800" y="72012"/>
                  </a:cubicBezTo>
                  <a:lnTo>
                    <a:pt x="812800" y="740788"/>
                  </a:lnTo>
                  <a:cubicBezTo>
                    <a:pt x="812800" y="780559"/>
                    <a:pt x="780559" y="812800"/>
                    <a:pt x="740788" y="812800"/>
                  </a:cubicBezTo>
                  <a:lnTo>
                    <a:pt x="72012" y="812800"/>
                  </a:lnTo>
                  <a:cubicBezTo>
                    <a:pt x="32241" y="812800"/>
                    <a:pt x="0" y="780559"/>
                    <a:pt x="0" y="740788"/>
                  </a:cubicBezTo>
                  <a:lnTo>
                    <a:pt x="0" y="72012"/>
                  </a:lnTo>
                  <a:cubicBezTo>
                    <a:pt x="0" y="32241"/>
                    <a:pt x="32241" y="0"/>
                    <a:pt x="72012" y="0"/>
                  </a:cubicBezTo>
                  <a:close/>
                </a:path>
              </a:pathLst>
            </a:custGeom>
            <a:blipFill>
              <a:blip r:embed="rId6"/>
              <a:stretch>
                <a:fillRect l="-9223" t="0" r="-9223" b="0"/>
              </a:stretch>
            </a:blipFill>
          </p:spPr>
        </p:sp>
      </p:grpSp>
      <p:grpSp>
        <p:nvGrpSpPr>
          <p:cNvPr name="Group 9" id="9"/>
          <p:cNvGrpSpPr/>
          <p:nvPr/>
        </p:nvGrpSpPr>
        <p:grpSpPr>
          <a:xfrm rot="0">
            <a:off x="1028700" y="7252595"/>
            <a:ext cx="2472703" cy="2472703"/>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72012" y="0"/>
                  </a:moveTo>
                  <a:lnTo>
                    <a:pt x="740788" y="0"/>
                  </a:lnTo>
                  <a:cubicBezTo>
                    <a:pt x="780559" y="0"/>
                    <a:pt x="812800" y="32241"/>
                    <a:pt x="812800" y="72012"/>
                  </a:cubicBezTo>
                  <a:lnTo>
                    <a:pt x="812800" y="740788"/>
                  </a:lnTo>
                  <a:cubicBezTo>
                    <a:pt x="812800" y="780559"/>
                    <a:pt x="780559" y="812800"/>
                    <a:pt x="740788" y="812800"/>
                  </a:cubicBezTo>
                  <a:lnTo>
                    <a:pt x="72012" y="812800"/>
                  </a:lnTo>
                  <a:cubicBezTo>
                    <a:pt x="32241" y="812800"/>
                    <a:pt x="0" y="780559"/>
                    <a:pt x="0" y="740788"/>
                  </a:cubicBezTo>
                  <a:lnTo>
                    <a:pt x="0" y="72012"/>
                  </a:lnTo>
                  <a:cubicBezTo>
                    <a:pt x="0" y="32241"/>
                    <a:pt x="32241" y="0"/>
                    <a:pt x="72012" y="0"/>
                  </a:cubicBezTo>
                  <a:close/>
                </a:path>
              </a:pathLst>
            </a:custGeom>
            <a:blipFill>
              <a:blip r:embed="rId7"/>
              <a:stretch>
                <a:fillRect l="-39020" t="0" r="-39020" b="0"/>
              </a:stretch>
            </a:blipFill>
          </p:spPr>
        </p:sp>
      </p:grpSp>
      <p:sp>
        <p:nvSpPr>
          <p:cNvPr name="TextBox 11" id="11"/>
          <p:cNvSpPr txBox="true"/>
          <p:nvPr/>
        </p:nvSpPr>
        <p:spPr>
          <a:xfrm rot="0">
            <a:off x="1028700" y="565150"/>
            <a:ext cx="9630601" cy="1066800"/>
          </a:xfrm>
          <a:prstGeom prst="rect">
            <a:avLst/>
          </a:prstGeom>
        </p:spPr>
        <p:txBody>
          <a:bodyPr anchor="t" rtlCol="false" tIns="0" lIns="0" bIns="0" rIns="0">
            <a:spAutoFit/>
          </a:bodyPr>
          <a:lstStyle/>
          <a:p>
            <a:pPr algn="l" marL="0" indent="0" lvl="0">
              <a:lnSpc>
                <a:spcPts val="8400"/>
              </a:lnSpc>
              <a:spcBef>
                <a:spcPct val="0"/>
              </a:spcBef>
            </a:pPr>
            <a:r>
              <a:rPr lang="en-US" b="true" sz="6000">
                <a:solidFill>
                  <a:srgbClr val="05B4F7"/>
                </a:solidFill>
                <a:latin typeface="The Seasons Bold"/>
                <a:ea typeface="The Seasons Bold"/>
                <a:cs typeface="The Seasons Bold"/>
                <a:sym typeface="The Seasons Bold"/>
              </a:rPr>
              <a:t>Sectores económicos</a:t>
            </a:r>
          </a:p>
        </p:txBody>
      </p:sp>
      <p:sp>
        <p:nvSpPr>
          <p:cNvPr name="TextBox 12" id="12"/>
          <p:cNvSpPr txBox="true"/>
          <p:nvPr/>
        </p:nvSpPr>
        <p:spPr>
          <a:xfrm rot="0">
            <a:off x="3642632" y="1754059"/>
            <a:ext cx="9630601" cy="615084"/>
          </a:xfrm>
          <a:prstGeom prst="rect">
            <a:avLst/>
          </a:prstGeom>
        </p:spPr>
        <p:txBody>
          <a:bodyPr anchor="t" rtlCol="false" tIns="0" lIns="0" bIns="0" rIns="0">
            <a:spAutoFit/>
          </a:bodyPr>
          <a:lstStyle/>
          <a:p>
            <a:pPr algn="l" marL="0" indent="0" lvl="0">
              <a:lnSpc>
                <a:spcPts val="4900"/>
              </a:lnSpc>
              <a:spcBef>
                <a:spcPct val="0"/>
              </a:spcBef>
            </a:pPr>
            <a:r>
              <a:rPr lang="en-US" b="true" sz="3500">
                <a:solidFill>
                  <a:srgbClr val="3B5C93"/>
                </a:solidFill>
                <a:latin typeface="The Seasons Bold"/>
                <a:ea typeface="The Seasons Bold"/>
                <a:cs typeface="The Seasons Bold"/>
                <a:sym typeface="The Seasons Bold"/>
              </a:rPr>
              <a:t>Sector primario</a:t>
            </a:r>
          </a:p>
        </p:txBody>
      </p:sp>
      <p:sp>
        <p:nvSpPr>
          <p:cNvPr name="TextBox 13" id="13"/>
          <p:cNvSpPr txBox="true"/>
          <p:nvPr/>
        </p:nvSpPr>
        <p:spPr>
          <a:xfrm rot="0">
            <a:off x="3642632" y="2458909"/>
            <a:ext cx="8675256" cy="1726984"/>
          </a:xfrm>
          <a:prstGeom prst="rect">
            <a:avLst/>
          </a:prstGeom>
        </p:spPr>
        <p:txBody>
          <a:bodyPr anchor="t" rtlCol="false" tIns="0" lIns="0" bIns="0" rIns="0">
            <a:spAutoFit/>
          </a:bodyPr>
          <a:lstStyle/>
          <a:p>
            <a:pPr algn="l">
              <a:lnSpc>
                <a:spcPts val="3499"/>
              </a:lnSpc>
            </a:pPr>
            <a:r>
              <a:rPr lang="en-US" sz="2499">
                <a:solidFill>
                  <a:srgbClr val="000000"/>
                </a:solidFill>
                <a:latin typeface="Montserrat"/>
                <a:ea typeface="Montserrat"/>
                <a:cs typeface="Montserrat"/>
                <a:sym typeface="Montserrat"/>
              </a:rPr>
              <a:t>El sector primario engloba actividades relacionadas con la extracción y recolección de recursos naturales. Esto incluye agricultura, ganadería, pesca, minería y explotación forestal.</a:t>
            </a:r>
          </a:p>
        </p:txBody>
      </p:sp>
      <p:sp>
        <p:nvSpPr>
          <p:cNvPr name="TextBox 14" id="14"/>
          <p:cNvSpPr txBox="true"/>
          <p:nvPr/>
        </p:nvSpPr>
        <p:spPr>
          <a:xfrm rot="0">
            <a:off x="3642632" y="4436992"/>
            <a:ext cx="9630601" cy="615084"/>
          </a:xfrm>
          <a:prstGeom prst="rect">
            <a:avLst/>
          </a:prstGeom>
        </p:spPr>
        <p:txBody>
          <a:bodyPr anchor="t" rtlCol="false" tIns="0" lIns="0" bIns="0" rIns="0">
            <a:spAutoFit/>
          </a:bodyPr>
          <a:lstStyle/>
          <a:p>
            <a:pPr algn="l" marL="0" indent="0" lvl="0">
              <a:lnSpc>
                <a:spcPts val="4900"/>
              </a:lnSpc>
              <a:spcBef>
                <a:spcPct val="0"/>
              </a:spcBef>
            </a:pPr>
            <a:r>
              <a:rPr lang="en-US" b="true" sz="3500">
                <a:solidFill>
                  <a:srgbClr val="3B5C93"/>
                </a:solidFill>
                <a:latin typeface="The Seasons Bold"/>
                <a:ea typeface="The Seasons Bold"/>
                <a:cs typeface="The Seasons Bold"/>
                <a:sym typeface="The Seasons Bold"/>
              </a:rPr>
              <a:t>Sector secundario</a:t>
            </a:r>
          </a:p>
        </p:txBody>
      </p:sp>
      <p:sp>
        <p:nvSpPr>
          <p:cNvPr name="TextBox 15" id="15"/>
          <p:cNvSpPr txBox="true"/>
          <p:nvPr/>
        </p:nvSpPr>
        <p:spPr>
          <a:xfrm rot="0">
            <a:off x="3642632" y="5141842"/>
            <a:ext cx="8675256" cy="1726984"/>
          </a:xfrm>
          <a:prstGeom prst="rect">
            <a:avLst/>
          </a:prstGeom>
        </p:spPr>
        <p:txBody>
          <a:bodyPr anchor="t" rtlCol="false" tIns="0" lIns="0" bIns="0" rIns="0">
            <a:spAutoFit/>
          </a:bodyPr>
          <a:lstStyle/>
          <a:p>
            <a:pPr algn="l">
              <a:lnSpc>
                <a:spcPts val="3499"/>
              </a:lnSpc>
            </a:pPr>
            <a:r>
              <a:rPr lang="en-US" sz="2499">
                <a:solidFill>
                  <a:srgbClr val="000000"/>
                </a:solidFill>
                <a:latin typeface="Montserrat"/>
                <a:ea typeface="Montserrat"/>
                <a:cs typeface="Montserrat"/>
                <a:sym typeface="Montserrat"/>
              </a:rPr>
              <a:t> El sector secundario se refiere a la transformación de materias primas en productos manufacturados. Incluye actividades industriales como la manufactura, la construcción, y la producción de energía.</a:t>
            </a:r>
          </a:p>
        </p:txBody>
      </p:sp>
      <p:sp>
        <p:nvSpPr>
          <p:cNvPr name="TextBox 16" id="16"/>
          <p:cNvSpPr txBox="true"/>
          <p:nvPr/>
        </p:nvSpPr>
        <p:spPr>
          <a:xfrm rot="0">
            <a:off x="3642632" y="7176395"/>
            <a:ext cx="9630601" cy="615084"/>
          </a:xfrm>
          <a:prstGeom prst="rect">
            <a:avLst/>
          </a:prstGeom>
        </p:spPr>
        <p:txBody>
          <a:bodyPr anchor="t" rtlCol="false" tIns="0" lIns="0" bIns="0" rIns="0">
            <a:spAutoFit/>
          </a:bodyPr>
          <a:lstStyle/>
          <a:p>
            <a:pPr algn="l" marL="0" indent="0" lvl="0">
              <a:lnSpc>
                <a:spcPts val="4900"/>
              </a:lnSpc>
              <a:spcBef>
                <a:spcPct val="0"/>
              </a:spcBef>
            </a:pPr>
            <a:r>
              <a:rPr lang="en-US" b="true" sz="3500">
                <a:solidFill>
                  <a:srgbClr val="3B5C93"/>
                </a:solidFill>
                <a:latin typeface="The Seasons Bold"/>
                <a:ea typeface="The Seasons Bold"/>
                <a:cs typeface="The Seasons Bold"/>
                <a:sym typeface="The Seasons Bold"/>
              </a:rPr>
              <a:t>Sector terciario</a:t>
            </a:r>
          </a:p>
        </p:txBody>
      </p:sp>
      <p:sp>
        <p:nvSpPr>
          <p:cNvPr name="TextBox 17" id="17"/>
          <p:cNvSpPr txBox="true"/>
          <p:nvPr/>
        </p:nvSpPr>
        <p:spPr>
          <a:xfrm rot="0">
            <a:off x="3642632" y="7881245"/>
            <a:ext cx="8675256" cy="1726984"/>
          </a:xfrm>
          <a:prstGeom prst="rect">
            <a:avLst/>
          </a:prstGeom>
        </p:spPr>
        <p:txBody>
          <a:bodyPr anchor="t" rtlCol="false" tIns="0" lIns="0" bIns="0" rIns="0">
            <a:spAutoFit/>
          </a:bodyPr>
          <a:lstStyle/>
          <a:p>
            <a:pPr algn="l">
              <a:lnSpc>
                <a:spcPts val="3499"/>
              </a:lnSpc>
            </a:pPr>
            <a:r>
              <a:rPr lang="en-US" sz="2499">
                <a:solidFill>
                  <a:srgbClr val="000000"/>
                </a:solidFill>
                <a:latin typeface="Montserrat"/>
                <a:ea typeface="Montserrat"/>
                <a:cs typeface="Montserrat"/>
                <a:sym typeface="Montserrat"/>
              </a:rPr>
              <a:t>El sector terciario abarca los servicios que no producen bienes tangibles, pero que son esenciales para la economía. Esto incluye comercio, transporte, turismo, educación, salud, y servicios financieros.</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FF7F1"/>
        </a:solidFill>
      </p:bgPr>
    </p:bg>
    <p:spTree>
      <p:nvGrpSpPr>
        <p:cNvPr id="1" name=""/>
        <p:cNvGrpSpPr/>
        <p:nvPr/>
      </p:nvGrpSpPr>
      <p:grpSpPr>
        <a:xfrm>
          <a:off x="0" y="0"/>
          <a:ext cx="0" cy="0"/>
          <a:chOff x="0" y="0"/>
          <a:chExt cx="0" cy="0"/>
        </a:xfrm>
      </p:grpSpPr>
      <p:sp>
        <p:nvSpPr>
          <p:cNvPr name="Freeform 2" id="2"/>
          <p:cNvSpPr/>
          <p:nvPr/>
        </p:nvSpPr>
        <p:spPr>
          <a:xfrm flipH="true" flipV="false" rot="-4071795">
            <a:off x="13351079" y="818422"/>
            <a:ext cx="5878624" cy="2490399"/>
          </a:xfrm>
          <a:custGeom>
            <a:avLst/>
            <a:gdLst/>
            <a:ahLst/>
            <a:cxnLst/>
            <a:rect r="r" b="b" t="t" l="l"/>
            <a:pathLst>
              <a:path h="2490399" w="5878624">
                <a:moveTo>
                  <a:pt x="5878624" y="0"/>
                </a:moveTo>
                <a:lnTo>
                  <a:pt x="0" y="0"/>
                </a:lnTo>
                <a:lnTo>
                  <a:pt x="0" y="2490399"/>
                </a:lnTo>
                <a:lnTo>
                  <a:pt x="5878624" y="2490399"/>
                </a:lnTo>
                <a:lnTo>
                  <a:pt x="5878624" y="0"/>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9875818" y="1631950"/>
            <a:ext cx="13110984" cy="11628827"/>
          </a:xfrm>
          <a:custGeom>
            <a:avLst/>
            <a:gdLst/>
            <a:ahLst/>
            <a:cxnLst/>
            <a:rect r="r" b="b" t="t" l="l"/>
            <a:pathLst>
              <a:path h="11628827" w="13110984">
                <a:moveTo>
                  <a:pt x="0" y="0"/>
                </a:moveTo>
                <a:lnTo>
                  <a:pt x="13110984" y="0"/>
                </a:lnTo>
                <a:lnTo>
                  <a:pt x="13110984" y="11628827"/>
                </a:lnTo>
                <a:lnTo>
                  <a:pt x="0" y="11628827"/>
                </a:lnTo>
                <a:lnTo>
                  <a:pt x="0" y="0"/>
                </a:lnTo>
                <a:close/>
              </a:path>
            </a:pathLst>
          </a:custGeom>
          <a:blipFill>
            <a:blip r:embed="rId4"/>
            <a:stretch>
              <a:fillRect l="-33097" t="-26670" r="-35534" b="0"/>
            </a:stretch>
          </a:blipFill>
        </p:spPr>
      </p:sp>
      <p:sp>
        <p:nvSpPr>
          <p:cNvPr name="Freeform 4" id="4"/>
          <p:cNvSpPr/>
          <p:nvPr/>
        </p:nvSpPr>
        <p:spPr>
          <a:xfrm flipH="true" flipV="true" rot="-2109414">
            <a:off x="10632636" y="6407513"/>
            <a:ext cx="9654559" cy="4090022"/>
          </a:xfrm>
          <a:custGeom>
            <a:avLst/>
            <a:gdLst/>
            <a:ahLst/>
            <a:cxnLst/>
            <a:rect r="r" b="b" t="t" l="l"/>
            <a:pathLst>
              <a:path h="4090022" w="9654559">
                <a:moveTo>
                  <a:pt x="9654559" y="4090023"/>
                </a:moveTo>
                <a:lnTo>
                  <a:pt x="0" y="4090023"/>
                </a:lnTo>
                <a:lnTo>
                  <a:pt x="0" y="0"/>
                </a:lnTo>
                <a:lnTo>
                  <a:pt x="9654559" y="0"/>
                </a:lnTo>
                <a:lnTo>
                  <a:pt x="9654559" y="4090023"/>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5" id="5"/>
          <p:cNvGrpSpPr/>
          <p:nvPr/>
        </p:nvGrpSpPr>
        <p:grpSpPr>
          <a:xfrm rot="0">
            <a:off x="1028700" y="4666535"/>
            <a:ext cx="3338117" cy="3338117"/>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53343" y="0"/>
                  </a:moveTo>
                  <a:lnTo>
                    <a:pt x="759457" y="0"/>
                  </a:lnTo>
                  <a:cubicBezTo>
                    <a:pt x="773605" y="0"/>
                    <a:pt x="787173" y="5620"/>
                    <a:pt x="797176" y="15624"/>
                  </a:cubicBezTo>
                  <a:cubicBezTo>
                    <a:pt x="807180" y="25627"/>
                    <a:pt x="812800" y="39195"/>
                    <a:pt x="812800" y="53343"/>
                  </a:cubicBezTo>
                  <a:lnTo>
                    <a:pt x="812800" y="759457"/>
                  </a:lnTo>
                  <a:cubicBezTo>
                    <a:pt x="812800" y="773605"/>
                    <a:pt x="807180" y="787173"/>
                    <a:pt x="797176" y="797176"/>
                  </a:cubicBezTo>
                  <a:cubicBezTo>
                    <a:pt x="787173" y="807180"/>
                    <a:pt x="773605" y="812800"/>
                    <a:pt x="759457" y="812800"/>
                  </a:cubicBezTo>
                  <a:lnTo>
                    <a:pt x="53343" y="812800"/>
                  </a:lnTo>
                  <a:cubicBezTo>
                    <a:pt x="39195" y="812800"/>
                    <a:pt x="25627" y="807180"/>
                    <a:pt x="15624" y="797176"/>
                  </a:cubicBezTo>
                  <a:cubicBezTo>
                    <a:pt x="5620" y="787173"/>
                    <a:pt x="0" y="773605"/>
                    <a:pt x="0" y="759457"/>
                  </a:cubicBezTo>
                  <a:lnTo>
                    <a:pt x="0" y="53343"/>
                  </a:lnTo>
                  <a:cubicBezTo>
                    <a:pt x="0" y="39195"/>
                    <a:pt x="5620" y="25627"/>
                    <a:pt x="15624" y="15624"/>
                  </a:cubicBezTo>
                  <a:cubicBezTo>
                    <a:pt x="25627" y="5620"/>
                    <a:pt x="39195" y="0"/>
                    <a:pt x="53343" y="0"/>
                  </a:cubicBezTo>
                  <a:close/>
                </a:path>
              </a:pathLst>
            </a:custGeom>
            <a:blipFill>
              <a:blip r:embed="rId5"/>
              <a:stretch>
                <a:fillRect l="-20821" t="0" r="-20821" b="0"/>
              </a:stretch>
            </a:blipFill>
          </p:spPr>
        </p:sp>
      </p:grpSp>
      <p:grpSp>
        <p:nvGrpSpPr>
          <p:cNvPr name="Group 7" id="7"/>
          <p:cNvGrpSpPr/>
          <p:nvPr/>
        </p:nvGrpSpPr>
        <p:grpSpPr>
          <a:xfrm rot="0">
            <a:off x="4014754" y="6335594"/>
            <a:ext cx="3338117" cy="3338117"/>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53343" y="0"/>
                  </a:moveTo>
                  <a:lnTo>
                    <a:pt x="759457" y="0"/>
                  </a:lnTo>
                  <a:cubicBezTo>
                    <a:pt x="773605" y="0"/>
                    <a:pt x="787173" y="5620"/>
                    <a:pt x="797176" y="15624"/>
                  </a:cubicBezTo>
                  <a:cubicBezTo>
                    <a:pt x="807180" y="25627"/>
                    <a:pt x="812800" y="39195"/>
                    <a:pt x="812800" y="53343"/>
                  </a:cubicBezTo>
                  <a:lnTo>
                    <a:pt x="812800" y="759457"/>
                  </a:lnTo>
                  <a:cubicBezTo>
                    <a:pt x="812800" y="773605"/>
                    <a:pt x="807180" y="787173"/>
                    <a:pt x="797176" y="797176"/>
                  </a:cubicBezTo>
                  <a:cubicBezTo>
                    <a:pt x="787173" y="807180"/>
                    <a:pt x="773605" y="812800"/>
                    <a:pt x="759457" y="812800"/>
                  </a:cubicBezTo>
                  <a:lnTo>
                    <a:pt x="53343" y="812800"/>
                  </a:lnTo>
                  <a:cubicBezTo>
                    <a:pt x="39195" y="812800"/>
                    <a:pt x="25627" y="807180"/>
                    <a:pt x="15624" y="797176"/>
                  </a:cubicBezTo>
                  <a:cubicBezTo>
                    <a:pt x="5620" y="787173"/>
                    <a:pt x="0" y="773605"/>
                    <a:pt x="0" y="759457"/>
                  </a:cubicBezTo>
                  <a:lnTo>
                    <a:pt x="0" y="53343"/>
                  </a:lnTo>
                  <a:cubicBezTo>
                    <a:pt x="0" y="39195"/>
                    <a:pt x="5620" y="25627"/>
                    <a:pt x="15624" y="15624"/>
                  </a:cubicBezTo>
                  <a:cubicBezTo>
                    <a:pt x="25627" y="5620"/>
                    <a:pt x="39195" y="0"/>
                    <a:pt x="53343" y="0"/>
                  </a:cubicBezTo>
                  <a:close/>
                </a:path>
              </a:pathLst>
            </a:custGeom>
            <a:blipFill>
              <a:blip r:embed="rId6"/>
              <a:stretch>
                <a:fillRect l="-38825" t="0" r="-38825" b="0"/>
              </a:stretch>
            </a:blipFill>
          </p:spPr>
        </p:sp>
      </p:grpSp>
      <p:grpSp>
        <p:nvGrpSpPr>
          <p:cNvPr name="Group 9" id="9"/>
          <p:cNvGrpSpPr/>
          <p:nvPr/>
        </p:nvGrpSpPr>
        <p:grpSpPr>
          <a:xfrm rot="0">
            <a:off x="6997566" y="4666535"/>
            <a:ext cx="3338117" cy="3338117"/>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53343" y="0"/>
                  </a:moveTo>
                  <a:lnTo>
                    <a:pt x="759457" y="0"/>
                  </a:lnTo>
                  <a:cubicBezTo>
                    <a:pt x="773605" y="0"/>
                    <a:pt x="787173" y="5620"/>
                    <a:pt x="797176" y="15624"/>
                  </a:cubicBezTo>
                  <a:cubicBezTo>
                    <a:pt x="807180" y="25627"/>
                    <a:pt x="812800" y="39195"/>
                    <a:pt x="812800" y="53343"/>
                  </a:cubicBezTo>
                  <a:lnTo>
                    <a:pt x="812800" y="759457"/>
                  </a:lnTo>
                  <a:cubicBezTo>
                    <a:pt x="812800" y="773605"/>
                    <a:pt x="807180" y="787173"/>
                    <a:pt x="797176" y="797176"/>
                  </a:cubicBezTo>
                  <a:cubicBezTo>
                    <a:pt x="787173" y="807180"/>
                    <a:pt x="773605" y="812800"/>
                    <a:pt x="759457" y="812800"/>
                  </a:cubicBezTo>
                  <a:lnTo>
                    <a:pt x="53343" y="812800"/>
                  </a:lnTo>
                  <a:cubicBezTo>
                    <a:pt x="39195" y="812800"/>
                    <a:pt x="25627" y="807180"/>
                    <a:pt x="15624" y="797176"/>
                  </a:cubicBezTo>
                  <a:cubicBezTo>
                    <a:pt x="5620" y="787173"/>
                    <a:pt x="0" y="773605"/>
                    <a:pt x="0" y="759457"/>
                  </a:cubicBezTo>
                  <a:lnTo>
                    <a:pt x="0" y="53343"/>
                  </a:lnTo>
                  <a:cubicBezTo>
                    <a:pt x="0" y="39195"/>
                    <a:pt x="5620" y="25627"/>
                    <a:pt x="15624" y="15624"/>
                  </a:cubicBezTo>
                  <a:cubicBezTo>
                    <a:pt x="25627" y="5620"/>
                    <a:pt x="39195" y="0"/>
                    <a:pt x="53343" y="0"/>
                  </a:cubicBezTo>
                  <a:close/>
                </a:path>
              </a:pathLst>
            </a:custGeom>
            <a:blipFill>
              <a:blip r:embed="rId7"/>
              <a:stretch>
                <a:fillRect l="-16666" t="0" r="-16666" b="0"/>
              </a:stretch>
            </a:blipFill>
          </p:spPr>
        </p:sp>
      </p:grpSp>
      <p:grpSp>
        <p:nvGrpSpPr>
          <p:cNvPr name="Group 11" id="11"/>
          <p:cNvGrpSpPr/>
          <p:nvPr/>
        </p:nvGrpSpPr>
        <p:grpSpPr>
          <a:xfrm rot="0">
            <a:off x="14363700" y="663293"/>
            <a:ext cx="3259928" cy="1937314"/>
            <a:chOff x="0" y="0"/>
            <a:chExt cx="1367703" cy="812800"/>
          </a:xfrm>
        </p:grpSpPr>
        <p:sp>
          <p:nvSpPr>
            <p:cNvPr name="Freeform 12" id="12"/>
            <p:cNvSpPr/>
            <p:nvPr/>
          </p:nvSpPr>
          <p:spPr>
            <a:xfrm flipH="false" flipV="false" rot="0">
              <a:off x="0" y="0"/>
              <a:ext cx="1367703" cy="812800"/>
            </a:xfrm>
            <a:custGeom>
              <a:avLst/>
              <a:gdLst/>
              <a:ahLst/>
              <a:cxnLst/>
              <a:rect r="r" b="b" t="t" l="l"/>
              <a:pathLst>
                <a:path h="812800" w="1367703">
                  <a:moveTo>
                    <a:pt x="54622" y="0"/>
                  </a:moveTo>
                  <a:lnTo>
                    <a:pt x="1313081" y="0"/>
                  </a:lnTo>
                  <a:cubicBezTo>
                    <a:pt x="1343248" y="0"/>
                    <a:pt x="1367703" y="24455"/>
                    <a:pt x="1367703" y="54622"/>
                  </a:cubicBezTo>
                  <a:lnTo>
                    <a:pt x="1367703" y="758178"/>
                  </a:lnTo>
                  <a:cubicBezTo>
                    <a:pt x="1367703" y="788345"/>
                    <a:pt x="1343248" y="812800"/>
                    <a:pt x="1313081" y="812800"/>
                  </a:cubicBezTo>
                  <a:lnTo>
                    <a:pt x="54622" y="812800"/>
                  </a:lnTo>
                  <a:cubicBezTo>
                    <a:pt x="24455" y="812800"/>
                    <a:pt x="0" y="788345"/>
                    <a:pt x="0" y="758178"/>
                  </a:cubicBezTo>
                  <a:lnTo>
                    <a:pt x="0" y="54622"/>
                  </a:lnTo>
                  <a:cubicBezTo>
                    <a:pt x="0" y="24455"/>
                    <a:pt x="24455" y="0"/>
                    <a:pt x="54622" y="0"/>
                  </a:cubicBezTo>
                  <a:close/>
                </a:path>
              </a:pathLst>
            </a:custGeom>
            <a:blipFill>
              <a:blip r:embed="rId8"/>
              <a:stretch>
                <a:fillRect l="0" t="-6090" r="0" b="-6090"/>
              </a:stretch>
            </a:blipFill>
          </p:spPr>
        </p:sp>
      </p:grpSp>
      <p:sp>
        <p:nvSpPr>
          <p:cNvPr name="TextBox 13" id="13"/>
          <p:cNvSpPr txBox="true"/>
          <p:nvPr/>
        </p:nvSpPr>
        <p:spPr>
          <a:xfrm rot="0">
            <a:off x="1028700" y="914400"/>
            <a:ext cx="9630601" cy="882650"/>
          </a:xfrm>
          <a:prstGeom prst="rect">
            <a:avLst/>
          </a:prstGeom>
        </p:spPr>
        <p:txBody>
          <a:bodyPr anchor="t" rtlCol="false" tIns="0" lIns="0" bIns="0" rIns="0">
            <a:spAutoFit/>
          </a:bodyPr>
          <a:lstStyle/>
          <a:p>
            <a:pPr algn="l" marL="0" indent="0" lvl="0">
              <a:lnSpc>
                <a:spcPts val="7000"/>
              </a:lnSpc>
              <a:spcBef>
                <a:spcPct val="0"/>
              </a:spcBef>
            </a:pPr>
            <a:r>
              <a:rPr lang="en-US" b="true" sz="5000">
                <a:solidFill>
                  <a:srgbClr val="3972B7"/>
                </a:solidFill>
                <a:latin typeface="The Seasons Bold"/>
                <a:ea typeface="The Seasons Bold"/>
                <a:cs typeface="The Seasons Bold"/>
                <a:sym typeface="The Seasons Bold"/>
              </a:rPr>
              <a:t>Sectores económicos a nivel país</a:t>
            </a:r>
          </a:p>
        </p:txBody>
      </p:sp>
      <p:sp>
        <p:nvSpPr>
          <p:cNvPr name="TextBox 14" id="14"/>
          <p:cNvSpPr txBox="true"/>
          <p:nvPr/>
        </p:nvSpPr>
        <p:spPr>
          <a:xfrm rot="0">
            <a:off x="1028700" y="2517817"/>
            <a:ext cx="8115300" cy="1234196"/>
          </a:xfrm>
          <a:prstGeom prst="rect">
            <a:avLst/>
          </a:prstGeom>
        </p:spPr>
        <p:txBody>
          <a:bodyPr anchor="t" rtlCol="false" tIns="0" lIns="0" bIns="0" rIns="0">
            <a:spAutoFit/>
          </a:bodyPr>
          <a:lstStyle/>
          <a:p>
            <a:pPr algn="l" marL="0" indent="0" lvl="0">
              <a:lnSpc>
                <a:spcPts val="3359"/>
              </a:lnSpc>
              <a:spcBef>
                <a:spcPct val="0"/>
              </a:spcBef>
            </a:pPr>
            <a:r>
              <a:rPr lang="en-US" sz="2400">
                <a:solidFill>
                  <a:srgbClr val="000000"/>
                </a:solidFill>
                <a:latin typeface="Montserrat"/>
                <a:ea typeface="Montserrat"/>
                <a:cs typeface="Montserrat"/>
                <a:sym typeface="Montserrat"/>
              </a:rPr>
              <a:t> Históricamente, la economía peruana ha dependido de la explotación de recursos naturales, especialmente minería, agricultura, y pesca.</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DAGPcaTKb4g</dc:identifier>
  <dcterms:modified xsi:type="dcterms:W3CDTF">2011-08-01T06:04:30Z</dcterms:modified>
  <cp:revision>1</cp:revision>
  <dc:title>Estructura económica y desarrollo del país y la región</dc:title>
</cp:coreProperties>
</file>